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0"/>
  </p:notesMasterIdLst>
  <p:handoutMasterIdLst>
    <p:handoutMasterId r:id="rId31"/>
  </p:handoutMasterIdLst>
  <p:sldIdLst>
    <p:sldId id="256" r:id="rId3"/>
    <p:sldId id="268" r:id="rId4"/>
    <p:sldId id="276" r:id="rId5"/>
    <p:sldId id="269" r:id="rId6"/>
    <p:sldId id="270" r:id="rId7"/>
    <p:sldId id="283" r:id="rId8"/>
    <p:sldId id="284" r:id="rId9"/>
    <p:sldId id="260" r:id="rId10"/>
    <p:sldId id="258" r:id="rId11"/>
    <p:sldId id="299" r:id="rId12"/>
    <p:sldId id="300" r:id="rId13"/>
    <p:sldId id="301" r:id="rId14"/>
    <p:sldId id="302" r:id="rId15"/>
    <p:sldId id="303" r:id="rId16"/>
    <p:sldId id="304" r:id="rId17"/>
    <p:sldId id="305" r:id="rId18"/>
    <p:sldId id="306" r:id="rId19"/>
    <p:sldId id="261" r:id="rId20"/>
    <p:sldId id="310" r:id="rId21"/>
    <p:sldId id="307" r:id="rId22"/>
    <p:sldId id="308" r:id="rId23"/>
    <p:sldId id="309" r:id="rId24"/>
    <p:sldId id="311" r:id="rId25"/>
    <p:sldId id="312" r:id="rId26"/>
    <p:sldId id="273" r:id="rId27"/>
    <p:sldId id="272" r:id="rId28"/>
    <p:sldId id="271" r:id="rId29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j3tUY6LXTdxpVjDcdPYkuA==" hashData="GoOPFhJSbOhLRcdVCjG/3yCnN48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7BFD"/>
    <a:srgbClr val="00B95D"/>
    <a:srgbClr val="FF00FF"/>
    <a:srgbClr val="FF4900"/>
    <a:srgbClr val="46D1D1"/>
    <a:srgbClr val="FF9900"/>
    <a:srgbClr val="E2001A"/>
    <a:srgbClr val="008B32"/>
    <a:srgbClr val="009CD5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99112" autoAdjust="0"/>
  </p:normalViewPr>
  <p:slideViewPr>
    <p:cSldViewPr>
      <p:cViewPr>
        <p:scale>
          <a:sx n="112" d="100"/>
          <a:sy n="112" d="100"/>
        </p:scale>
        <p:origin x="-852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L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D9602-566F-403A-A4BD-58262F0403CF}" type="datetimeFigureOut">
              <a:rPr lang="fr-LU" smtClean="0"/>
              <a:pPr/>
              <a:t>12/03/2014</a:t>
            </a:fld>
            <a:endParaRPr lang="fr-L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L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EECFEE-07DB-4BB4-AB92-DC44C2441B61}" type="slidenum">
              <a:rPr lang="fr-LU" smtClean="0"/>
              <a:pPr/>
              <a:t>‹Nr.›</a:t>
            </a:fld>
            <a:endParaRPr lang="fr-LU"/>
          </a:p>
        </p:txBody>
      </p:sp>
    </p:spTree>
    <p:extLst>
      <p:ext uri="{BB962C8B-B14F-4D97-AF65-F5344CB8AC3E}">
        <p14:creationId xmlns:p14="http://schemas.microsoft.com/office/powerpoint/2010/main" xmlns="" val="23652403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2016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357" y="4715153"/>
            <a:ext cx="4984962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2016" y="9430306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1B4FAB61-D0E5-4D95-8521-DA230DCF7450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92725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809458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8836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42742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31587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59632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000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0008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0008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LU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41215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07995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68125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07383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8836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0799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301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3017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1731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81814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5211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L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B4FAB61-D0E5-4D95-8521-DA230DCF745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80008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lb-LU" dirty="0" err="1" smtClean="0"/>
              <a:t>www.llj.lu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  <p:sp>
        <p:nvSpPr>
          <p:cNvPr id="8" name="Textplatzhalter 2"/>
          <p:cNvSpPr>
            <a:spLocks noGrp="1"/>
          </p:cNvSpPr>
          <p:nvPr>
            <p:ph idx="13" hasCustomPrompt="1"/>
          </p:nvPr>
        </p:nvSpPr>
        <p:spPr>
          <a:xfrm>
            <a:off x="467544" y="1772816"/>
            <a:ext cx="8496944" cy="38884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u="none">
                <a:latin typeface="Vani" pitchFamily="34" charset="0"/>
                <a:cs typeface="Vani" pitchFamily="34" charset="0"/>
              </a:defRPr>
            </a:lvl1pPr>
            <a:lvl2pPr>
              <a:defRPr>
                <a:latin typeface="Vani" pitchFamily="34" charset="0"/>
                <a:cs typeface="Vani" pitchFamily="34" charset="0"/>
              </a:defRPr>
            </a:lvl2pPr>
            <a:lvl3pPr>
              <a:defRPr>
                <a:latin typeface="Vani" pitchFamily="34" charset="0"/>
                <a:cs typeface="Vani" pitchFamily="34" charset="0"/>
              </a:defRPr>
            </a:lvl3pPr>
            <a:lvl4pPr>
              <a:defRPr>
                <a:latin typeface="Vani" pitchFamily="34" charset="0"/>
                <a:cs typeface="Vani" pitchFamily="34" charset="0"/>
              </a:defRPr>
            </a:lvl4pPr>
            <a:lvl5pPr>
              <a:defRPr>
                <a:latin typeface="Vani" pitchFamily="34" charset="0"/>
                <a:cs typeface="Vani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Text</a:t>
            </a:r>
          </a:p>
          <a:p>
            <a:pPr lvl="0"/>
            <a:endParaRPr lang="de-DE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logo_LL_600dpi_Background_transparent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2103378" y="3501009"/>
            <a:ext cx="4793228" cy="209303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234478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iming>
    <p:tnLst>
      <p:par>
        <p:cTn id="1" dur="indefinite" restart="never" nodeType="tmRoot"/>
      </p:par>
    </p:tnLst>
  </p:timing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67544" y="1988841"/>
            <a:ext cx="8496944" cy="3744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GB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1C3C33-483D-4BC3-BE37-F86D445F385A}" type="datetimeFigureOut">
              <a:rPr lang="en-GB" smtClean="0"/>
              <a:pPr/>
              <a:t>12/03/2014</a:t>
            </a:fld>
            <a:endParaRPr lang="en-GB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lb-LU" dirty="0" err="1" smtClean="0"/>
              <a:t>www.llj.lu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E9CD32-E073-4990-83CD-6ED42081541A}" type="slidenum">
              <a:rPr lang="en-GB" smtClean="0"/>
              <a:pPr/>
              <a:t>‹Nr.›</a:t>
            </a:fld>
            <a:endParaRPr lang="en-GB"/>
          </a:p>
        </p:txBody>
      </p:sp>
      <p:pic>
        <p:nvPicPr>
          <p:cNvPr id="7" name="Grafik 1" descr="logo_LL_600dpi_Background_transparent.png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50827" y="188913"/>
            <a:ext cx="1368847" cy="597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9744" y="5810244"/>
            <a:ext cx="2304256" cy="5710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Vani" pitchFamily="34" charset="0"/>
          <a:ea typeface="Verdana" pitchFamily="34" charset="0"/>
          <a:cs typeface="Vani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Vani" pitchFamily="34" charset="0"/>
          <a:ea typeface="Verdana" pitchFamily="34" charset="0"/>
          <a:cs typeface="Vani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Vani" pitchFamily="34" charset="0"/>
          <a:ea typeface="Verdana" pitchFamily="34" charset="0"/>
          <a:cs typeface="Vani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Vani" pitchFamily="34" charset="0"/>
          <a:ea typeface="Verdana" pitchFamily="34" charset="0"/>
          <a:cs typeface="Vani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Vani" pitchFamily="34" charset="0"/>
          <a:ea typeface="Verdana" pitchFamily="34" charset="0"/>
          <a:cs typeface="Van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0" Type="http://schemas.openxmlformats.org/officeDocument/2006/relationships/image" Target="../media/image14.jpeg"/><Relationship Id="rId4" Type="http://schemas.openxmlformats.org/officeDocument/2006/relationships/image" Target="../media/image8.png"/><Relationship Id="rId9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7" Type="http://schemas.openxmlformats.org/officeDocument/2006/relationships/slide" Target="slide2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Abgerundetes Rechteck 5"/>
          <p:cNvSpPr/>
          <p:nvPr/>
        </p:nvSpPr>
        <p:spPr>
          <a:xfrm>
            <a:off x="3455876" y="1484784"/>
            <a:ext cx="2232248" cy="1080120"/>
          </a:xfrm>
          <a:prstGeom prst="roundRect">
            <a:avLst/>
          </a:prstGeom>
          <a:gradFill>
            <a:gsLst>
              <a:gs pos="0">
                <a:srgbClr val="FFC000"/>
              </a:gs>
              <a:gs pos="100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BEST</a:t>
            </a:r>
          </a:p>
          <a:p>
            <a:pPr algn="ctr"/>
            <a:r>
              <a:rPr lang="de-LU" sz="1600" dirty="0" err="1"/>
              <a:t>cours</a:t>
            </a:r>
            <a:r>
              <a:rPr lang="de-LU" sz="1600" dirty="0"/>
              <a:t> </a:t>
            </a:r>
            <a:r>
              <a:rPr lang="de-LU" sz="1600" dirty="0" err="1" smtClean="0"/>
              <a:t>d’accompagnement</a:t>
            </a:r>
            <a:r>
              <a:rPr lang="de-LU" sz="1600" dirty="0" smtClean="0"/>
              <a:t> </a:t>
            </a:r>
            <a:endParaRPr lang="de-LU" sz="1600" dirty="0"/>
          </a:p>
        </p:txBody>
      </p:sp>
      <p:sp>
        <p:nvSpPr>
          <p:cNvPr id="9" name="Textfeld 8"/>
          <p:cNvSpPr txBox="1"/>
          <p:nvPr/>
        </p:nvSpPr>
        <p:spPr>
          <a:xfrm>
            <a:off x="539552" y="2758276"/>
            <a:ext cx="828092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Les heures BEST sont supervisées par </a:t>
            </a:r>
            <a:r>
              <a:rPr lang="fr-FR" sz="1800" b="1" dirty="0">
                <a:latin typeface="Vani" panose="020B0502040204020203" pitchFamily="34" charset="0"/>
                <a:cs typeface="Vani" panose="020B0502040204020203" pitchFamily="34" charset="0"/>
              </a:rPr>
              <a:t>un/une enseignant/e d’une des branches fondamentales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 (français, allemand,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mathématiques 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et sciences) et si besoin par </a:t>
            </a:r>
            <a:r>
              <a:rPr lang="fr-FR" sz="1800" b="1" dirty="0">
                <a:latin typeface="Vani" panose="020B0502040204020203" pitchFamily="34" charset="0"/>
                <a:cs typeface="Vani" panose="020B0502040204020203" pitchFamily="34" charset="0"/>
              </a:rPr>
              <a:t>un/une éducateur/</a:t>
            </a:r>
            <a:r>
              <a:rPr lang="fr-FR" sz="1800" b="1" dirty="0" err="1">
                <a:latin typeface="Vani" panose="020B0502040204020203" pitchFamily="34" charset="0"/>
                <a:cs typeface="Vani" panose="020B0502040204020203" pitchFamily="34" charset="0"/>
              </a:rPr>
              <a:t>rice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.</a:t>
            </a:r>
          </a:p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Introduction 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du travail à domicile par </a:t>
            </a:r>
            <a:r>
              <a:rPr lang="fr-FR" sz="1800" b="1" dirty="0">
                <a:latin typeface="Vani" panose="020B0502040204020203" pitchFamily="34" charset="0"/>
                <a:cs typeface="Vani" panose="020B0502040204020203" pitchFamily="34" charset="0"/>
              </a:rPr>
              <a:t>plan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hebdomadaire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(cf. école fondamentale) incorporé 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dans l’horaire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régulier.</a:t>
            </a:r>
          </a:p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Construction d’un </a:t>
            </a:r>
            <a:r>
              <a:rPr lang="fr-FR" sz="1800" dirty="0">
                <a:latin typeface="Vani" panose="020B0502040204020203" pitchFamily="34" charset="0"/>
                <a:cs typeface="Vani" panose="020B0502040204020203" pitchFamily="34" charset="0"/>
              </a:rPr>
              <a:t>plan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hebdomadaire à l’aide d’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exercices d’application diversifiés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. Le plan hebdomadaire est composé de deux parties,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d’une partie obligatoire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 et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d’une partie supplémentaire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.</a:t>
            </a:r>
          </a:p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Le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tutorat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 des élèves est partiellement intégré dans ces heures.</a:t>
            </a:r>
            <a:endParaRPr lang="de-LU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7" name="Double Bracket 6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9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60677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158" y="1628800"/>
            <a:ext cx="4382890" cy="29603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62" y="3573016"/>
            <a:ext cx="2200872" cy="144173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166393">
            <a:off x="3528362" y="1933363"/>
            <a:ext cx="1080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BEST</a:t>
            </a:r>
            <a:endParaRPr lang="fr-L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-180528" y="6433591"/>
            <a:ext cx="23042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fr-FR" sz="1400" dirty="0" smtClean="0">
                <a:latin typeface="Vani" panose="020B0502040204020203" pitchFamily="34" charset="0"/>
                <a:cs typeface="Vani" panose="020B0502040204020203" pitchFamily="34" charset="0"/>
              </a:rPr>
              <a:t>Tutorat</a:t>
            </a:r>
          </a:p>
        </p:txBody>
      </p:sp>
      <p:sp>
        <p:nvSpPr>
          <p:cNvPr id="13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0" y="980729"/>
            <a:ext cx="9144000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BEST–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cours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d’accompagnement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</a:p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1989310" y="1628800"/>
            <a:ext cx="12971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sz="1600" b="1" cap="small" dirty="0" smtClean="0"/>
              <a:t>Enseignant</a:t>
            </a:r>
            <a:endParaRPr lang="lb-LU" sz="1600" b="1" cap="small" dirty="0"/>
          </a:p>
        </p:txBody>
      </p:sp>
      <p:grpSp>
        <p:nvGrpSpPr>
          <p:cNvPr id="17" name="Gruppieren 16"/>
          <p:cNvGrpSpPr/>
          <p:nvPr/>
        </p:nvGrpSpPr>
        <p:grpSpPr>
          <a:xfrm>
            <a:off x="5382006" y="3136404"/>
            <a:ext cx="3510474" cy="2596852"/>
            <a:chOff x="4884035" y="2924944"/>
            <a:chExt cx="3654490" cy="2740868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884035" y="2924944"/>
              <a:ext cx="3654490" cy="274086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sp>
          <p:nvSpPr>
            <p:cNvPr id="16" name="Textfeld 15"/>
            <p:cNvSpPr txBox="1"/>
            <p:nvPr/>
          </p:nvSpPr>
          <p:spPr>
            <a:xfrm>
              <a:off x="5148064" y="3140968"/>
              <a:ext cx="129715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lb-LU" sz="1600" b="1" cap="small" dirty="0" smtClean="0"/>
                <a:t>Enseignant</a:t>
              </a:r>
              <a:endParaRPr lang="lb-LU" sz="1600" b="1" cap="small" dirty="0"/>
            </a:p>
          </p:txBody>
        </p:sp>
      </p:grpSp>
      <p:sp>
        <p:nvSpPr>
          <p:cNvPr id="18" name="Textfeld 17"/>
          <p:cNvSpPr txBox="1"/>
          <p:nvPr/>
        </p:nvSpPr>
        <p:spPr>
          <a:xfrm>
            <a:off x="1917302" y="1412776"/>
            <a:ext cx="12961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sz="1600" b="1" cap="small" dirty="0" smtClean="0"/>
              <a:t>Éducateur/</a:t>
            </a:r>
          </a:p>
          <a:p>
            <a:r>
              <a:rPr lang="lb-LU" sz="1600" b="1" cap="small" dirty="0" smtClean="0"/>
              <a:t>Éducatrice</a:t>
            </a:r>
            <a:endParaRPr lang="lb-LU" sz="1600" b="1" cap="small" dirty="0"/>
          </a:p>
        </p:txBody>
      </p:sp>
      <p:sp>
        <p:nvSpPr>
          <p:cNvPr id="20" name="Textfeld 19"/>
          <p:cNvSpPr txBox="1"/>
          <p:nvPr/>
        </p:nvSpPr>
        <p:spPr>
          <a:xfrm>
            <a:off x="-180529" y="5949280"/>
            <a:ext cx="3394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fr-FR" sz="1400" dirty="0" smtClean="0">
                <a:latin typeface="Vani" panose="020B0502040204020203" pitchFamily="34" charset="0"/>
                <a:cs typeface="Vani" panose="020B0502040204020203" pitchFamily="34" charset="0"/>
              </a:rPr>
              <a:t>Soutien scolaire individuel en cas d’une faiblesse ponctuelle.</a:t>
            </a:r>
          </a:p>
        </p:txBody>
      </p:sp>
      <p:sp>
        <p:nvSpPr>
          <p:cNvPr id="21" name="TextBox 8"/>
          <p:cNvSpPr txBox="1"/>
          <p:nvPr/>
        </p:nvSpPr>
        <p:spPr>
          <a:xfrm rot="166393">
            <a:off x="6958461" y="3684857"/>
            <a:ext cx="16577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TUTORAT</a:t>
            </a:r>
            <a:endParaRPr lang="fr-L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-180528" y="5085184"/>
            <a:ext cx="5562534" cy="677108"/>
            <a:chOff x="-180528" y="5085184"/>
            <a:chExt cx="5562534" cy="677108"/>
          </a:xfrm>
        </p:grpSpPr>
        <p:sp>
          <p:nvSpPr>
            <p:cNvPr id="19" name="Textfeld 18"/>
            <p:cNvSpPr txBox="1"/>
            <p:nvPr/>
          </p:nvSpPr>
          <p:spPr>
            <a:xfrm>
              <a:off x="-180528" y="5085184"/>
              <a:ext cx="392392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742950" lvl="1" indent="-285750" algn="jus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fr-FR" sz="1400" dirty="0" smtClean="0">
                  <a:latin typeface="Vani" panose="020B0502040204020203" pitchFamily="34" charset="0"/>
                  <a:cs typeface="Vani" panose="020B0502040204020203" pitchFamily="34" charset="0"/>
                </a:rPr>
                <a:t>Plan hebdomadaire</a:t>
              </a:r>
            </a:p>
            <a:p>
              <a:pPr marL="1200150" lvl="2" indent="-285750" algn="jus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fr-FR" sz="1200" dirty="0" smtClean="0">
                  <a:latin typeface="Vani" panose="020B0502040204020203" pitchFamily="34" charset="0"/>
                  <a:cs typeface="Vani" panose="020B0502040204020203" pitchFamily="34" charset="0"/>
                </a:rPr>
                <a:t>Partie obligatoire</a:t>
              </a:r>
            </a:p>
            <a:p>
              <a:pPr marL="1200150" lvl="2" indent="-285750" algn="just">
                <a:spcBef>
                  <a:spcPts val="0"/>
                </a:spcBef>
                <a:spcAft>
                  <a:spcPts val="0"/>
                </a:spcAft>
                <a:buFont typeface="Wingdings" pitchFamily="2" charset="2"/>
                <a:buChar char="§"/>
              </a:pPr>
              <a:r>
                <a:rPr lang="fr-FR" sz="1200" dirty="0" smtClean="0">
                  <a:latin typeface="Vani" panose="020B0502040204020203" pitchFamily="34" charset="0"/>
                  <a:cs typeface="Vani" panose="020B0502040204020203" pitchFamily="34" charset="0"/>
                </a:rPr>
                <a:t>Partie supplémentaire</a:t>
              </a:r>
            </a:p>
          </p:txBody>
        </p:sp>
        <p:sp>
          <p:nvSpPr>
            <p:cNvPr id="5" name="Right Brace 4"/>
            <p:cNvSpPr/>
            <p:nvPr/>
          </p:nvSpPr>
          <p:spPr>
            <a:xfrm>
              <a:off x="2637885" y="5229200"/>
              <a:ext cx="421947" cy="432048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CH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195736" y="5271591"/>
              <a:ext cx="31862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2">
                <a:spcBef>
                  <a:spcPts val="0"/>
                </a:spcBef>
                <a:spcAft>
                  <a:spcPts val="0"/>
                </a:spcAft>
              </a:pPr>
              <a:r>
                <a:rPr lang="fr-FR" sz="1200" dirty="0">
                  <a:latin typeface="Vani" panose="020B0502040204020203" pitchFamily="34" charset="0"/>
                  <a:cs typeface="Vani" panose="020B0502040204020203" pitchFamily="34" charset="0"/>
                </a:rPr>
                <a:t>E</a:t>
              </a:r>
              <a:r>
                <a:rPr lang="fr-FR" sz="1200" dirty="0" smtClean="0">
                  <a:latin typeface="Vani" panose="020B0502040204020203" pitchFamily="34" charset="0"/>
                  <a:cs typeface="Vani" panose="020B0502040204020203" pitchFamily="34" charset="0"/>
                </a:rPr>
                <a:t>xercices </a:t>
              </a:r>
              <a:r>
                <a:rPr lang="fr-FR" sz="1200" dirty="0">
                  <a:latin typeface="Vani" panose="020B0502040204020203" pitchFamily="34" charset="0"/>
                  <a:cs typeface="Vani" panose="020B0502040204020203" pitchFamily="34" charset="0"/>
                </a:rPr>
                <a:t>d’application </a:t>
              </a:r>
              <a:r>
                <a:rPr lang="fr-FR" sz="1200" dirty="0" smtClean="0">
                  <a:latin typeface="Vani" panose="020B0502040204020203" pitchFamily="34" charset="0"/>
                  <a:cs typeface="Vani" panose="020B0502040204020203" pitchFamily="34" charset="0"/>
                </a:rPr>
                <a:t>diversifiés.</a:t>
              </a:r>
              <a:endParaRPr lang="fr-FR" sz="1200" dirty="0">
                <a:latin typeface="Vani" panose="020B0502040204020203" pitchFamily="34" charset="0"/>
                <a:cs typeface="Vani" panose="020B0502040204020203" pitchFamily="34" charset="0"/>
              </a:endParaRPr>
            </a:p>
          </p:txBody>
        </p:sp>
      </p:grpSp>
      <p:sp>
        <p:nvSpPr>
          <p:cNvPr id="22" name="Action Button: Back or Previous 21">
            <a:hlinkClick r:id="rId6" action="ppaction://hlinksldjump" highlightClick="1"/>
          </p:cNvPr>
          <p:cNvSpPr/>
          <p:nvPr/>
        </p:nvSpPr>
        <p:spPr>
          <a:xfrm>
            <a:off x="6012160" y="5805264"/>
            <a:ext cx="504056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3" name="Double Bracket 22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10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67312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15" grpId="0"/>
      <p:bldP spid="18" grpId="0"/>
      <p:bldP spid="20" grpId="0"/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3441613" y="1484784"/>
            <a:ext cx="2232248" cy="1080120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 smtClean="0">
                <a:solidFill>
                  <a:schemeClr val="bg1"/>
                </a:solidFill>
              </a:rPr>
              <a:t>FOFA</a:t>
            </a:r>
          </a:p>
          <a:p>
            <a:pPr algn="ctr"/>
            <a:r>
              <a:rPr lang="de-LU" sz="1600" dirty="0" err="1">
                <a:solidFill>
                  <a:schemeClr val="bg1"/>
                </a:solidFill>
              </a:rPr>
              <a:t>cours</a:t>
            </a:r>
            <a:r>
              <a:rPr lang="de-LU" sz="1600" dirty="0">
                <a:solidFill>
                  <a:schemeClr val="bg1"/>
                </a:solidFill>
              </a:rPr>
              <a:t> de </a:t>
            </a:r>
            <a:r>
              <a:rPr lang="de-LU" sz="1600" dirty="0" err="1">
                <a:solidFill>
                  <a:schemeClr val="bg1"/>
                </a:solidFill>
              </a:rPr>
              <a:t>perfectionnement</a:t>
            </a:r>
            <a:r>
              <a:rPr lang="de-LU" sz="1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539552" y="2758278"/>
            <a:ext cx="828092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La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diversité de l’apprentissage des langues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est devenue une nécessité, une condition nécessaire de la mondialisation. Ainsi le Lënster Lycée offre:</a:t>
            </a:r>
          </a:p>
          <a:p>
            <a:pPr marL="102870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à l’enseignement secondaire (ES): </a:t>
            </a:r>
          </a:p>
          <a:p>
            <a:pPr marL="1485900" lvl="2" indent="-285750"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2 heures d’anglais en 7</a:t>
            </a:r>
            <a:r>
              <a:rPr lang="fr-FR" sz="1400" baseline="300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e.</a:t>
            </a:r>
            <a:endParaRPr lang="fr-FR" sz="1400" dirty="0" smtClean="0">
              <a:latin typeface="Vani" pitchFamily="34" charset="0"/>
              <a:ea typeface="Verdana" pitchFamily="34" charset="0"/>
              <a:cs typeface="Vani" pitchFamily="34" charset="0"/>
            </a:endParaRPr>
          </a:p>
          <a:p>
            <a:pPr marL="102870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à l’enseignement secondaire technique (EST): </a:t>
            </a:r>
          </a:p>
          <a:p>
            <a:pPr marL="1485900" lvl="2" indent="-285750"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2 heures d’anglais en 7e sauf:</a:t>
            </a:r>
          </a:p>
          <a:p>
            <a:pPr marL="1943100" lvl="3" indent="-285750" algn="just">
              <a:spcBef>
                <a:spcPts val="1200"/>
              </a:spcBef>
              <a:buFont typeface="Arial" pitchFamily="34" charset="0"/>
              <a:buChar char="•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si une faiblesse est constatée dans une autre langue (français, allemand) lors de la décision d’orientation (passage enseignement fondamental vers l’enseignement secondaire et l’enseignement secondaire technique). </a:t>
            </a:r>
          </a:p>
          <a:p>
            <a:pPr algn="just">
              <a:spcBef>
                <a:spcPts val="1200"/>
              </a:spcBef>
              <a:spcAft>
                <a:spcPts val="0"/>
              </a:spcAft>
            </a:pPr>
            <a:endParaRPr lang="de-LU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6" name="Double Bracket 5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11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710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FOFA –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cours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de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perfectionnement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 dirty="0" smtClean="0">
                <a:solidFill>
                  <a:srgbClr val="FF9900"/>
                </a:solidFill>
                <a:latin typeface="Vani" pitchFamily="34" charset="0"/>
                <a:ea typeface="+mj-ea"/>
                <a:cs typeface="Vani" pitchFamily="34" charset="0"/>
              </a:rPr>
              <a:t>Concept </a:t>
            </a:r>
            <a:r>
              <a:rPr lang="en-US" sz="4400" dirty="0" err="1" smtClean="0">
                <a:solidFill>
                  <a:srgbClr val="FF9900"/>
                </a:solidFill>
                <a:latin typeface="Vani" pitchFamily="34" charset="0"/>
                <a:ea typeface="+mj-ea"/>
                <a:cs typeface="Vani" pitchFamily="34" charset="0"/>
              </a:rPr>
              <a:t>pédagogique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9900"/>
              </a:solidFill>
              <a:effectLst/>
              <a:uLnTx/>
              <a:uFillTx/>
              <a:latin typeface="Vani" pitchFamily="34" charset="0"/>
              <a:ea typeface="+mj-ea"/>
              <a:cs typeface="Vani" pitchFamily="34" charset="0"/>
            </a:endParaRPr>
          </a:p>
        </p:txBody>
      </p:sp>
      <p:cxnSp>
        <p:nvCxnSpPr>
          <p:cNvPr id="16" name="Gerade Verbindung 15"/>
          <p:cNvCxnSpPr/>
          <p:nvPr/>
        </p:nvCxnSpPr>
        <p:spPr>
          <a:xfrm>
            <a:off x="1115616" y="1412776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915816" y="1412776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4788024" y="1412776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6732240" y="1412776"/>
            <a:ext cx="0" cy="417646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Abgerundetes Rechteck 19"/>
          <p:cNvSpPr/>
          <p:nvPr/>
        </p:nvSpPr>
        <p:spPr>
          <a:xfrm>
            <a:off x="1331640" y="1916832"/>
            <a:ext cx="1296144" cy="576064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b-LU" sz="1600" b="1" dirty="0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FOFA</a:t>
            </a:r>
          </a:p>
          <a:p>
            <a:pPr algn="ctr"/>
            <a:r>
              <a:rPr lang="lb-LU" sz="1400" dirty="0" err="1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Anglais</a:t>
            </a:r>
            <a:endParaRPr lang="en-GB" sz="1400" dirty="0">
              <a:solidFill>
                <a:schemeClr val="bg1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 rot="16200000">
            <a:off x="-453694" y="2407763"/>
            <a:ext cx="22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3600" dirty="0" smtClean="0"/>
              <a:t>7</a:t>
            </a:r>
            <a:r>
              <a:rPr lang="lb-LU" sz="3600" baseline="30000" dirty="0" smtClean="0"/>
              <a:t>e</a:t>
            </a:r>
            <a:r>
              <a:rPr lang="lb-LU" sz="3600" dirty="0" smtClean="0"/>
              <a:t> ES/EST</a:t>
            </a:r>
            <a:endParaRPr lang="en-GB" sz="3600" dirty="0"/>
          </a:p>
        </p:txBody>
      </p:sp>
      <p:sp>
        <p:nvSpPr>
          <p:cNvPr id="11" name="Textfeld 10"/>
          <p:cNvSpPr txBox="1"/>
          <p:nvPr/>
        </p:nvSpPr>
        <p:spPr>
          <a:xfrm>
            <a:off x="1288702" y="1412776"/>
            <a:ext cx="14173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sz="2000" dirty="0" smtClean="0"/>
              <a:t>1</a:t>
            </a:r>
            <a:r>
              <a:rPr lang="lb-LU" sz="2000" baseline="30000" dirty="0" smtClean="0"/>
              <a:t>er</a:t>
            </a:r>
            <a:r>
              <a:rPr lang="lb-LU" sz="2000" dirty="0" smtClean="0"/>
              <a:t> </a:t>
            </a:r>
            <a:r>
              <a:rPr lang="lb-LU" sz="2000" dirty="0" err="1" smtClean="0"/>
              <a:t>trimestre</a:t>
            </a:r>
            <a:endParaRPr lang="en-GB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3131840" y="1412776"/>
            <a:ext cx="1359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sz="2000" dirty="0" smtClean="0"/>
              <a:t>2</a:t>
            </a:r>
            <a:r>
              <a:rPr lang="lb-LU" sz="2000" baseline="30000" dirty="0" smtClean="0"/>
              <a:t>e</a:t>
            </a:r>
            <a:r>
              <a:rPr lang="lb-LU" sz="2000" dirty="0" smtClean="0"/>
              <a:t> </a:t>
            </a:r>
            <a:r>
              <a:rPr lang="lb-LU" sz="2000" dirty="0" err="1" smtClean="0"/>
              <a:t>trimestre</a:t>
            </a:r>
            <a:endParaRPr lang="en-GB" sz="2000" dirty="0"/>
          </a:p>
        </p:txBody>
      </p:sp>
      <p:sp>
        <p:nvSpPr>
          <p:cNvPr id="13" name="Textfeld 12"/>
          <p:cNvSpPr txBox="1"/>
          <p:nvPr/>
        </p:nvSpPr>
        <p:spPr>
          <a:xfrm>
            <a:off x="5036450" y="1412776"/>
            <a:ext cx="13596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lb-LU" sz="2000" dirty="0" smtClean="0"/>
              <a:t>3</a:t>
            </a:r>
            <a:r>
              <a:rPr lang="lb-LU" sz="2000" baseline="30000" dirty="0" smtClean="0"/>
              <a:t>e</a:t>
            </a:r>
            <a:r>
              <a:rPr lang="lb-LU" sz="2000" dirty="0" smtClean="0"/>
              <a:t> </a:t>
            </a:r>
            <a:r>
              <a:rPr lang="lb-LU" sz="2000" dirty="0" err="1" smtClean="0"/>
              <a:t>trimestre</a:t>
            </a:r>
            <a:endParaRPr lang="en-GB" sz="2000" dirty="0"/>
          </a:p>
        </p:txBody>
      </p:sp>
      <p:sp>
        <p:nvSpPr>
          <p:cNvPr id="14" name="Abgerundetes Rechteck 13"/>
          <p:cNvSpPr/>
          <p:nvPr/>
        </p:nvSpPr>
        <p:spPr>
          <a:xfrm>
            <a:off x="3203848" y="1916832"/>
            <a:ext cx="1296144" cy="576064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b-LU" sz="1600" b="1" dirty="0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FOFA</a:t>
            </a:r>
          </a:p>
          <a:p>
            <a:pPr algn="ctr"/>
            <a:r>
              <a:rPr lang="lb-LU" sz="1400" dirty="0" err="1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Anglais</a:t>
            </a:r>
            <a:endParaRPr lang="en-GB" sz="1400" dirty="0">
              <a:solidFill>
                <a:schemeClr val="bg1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5" name="Abgerundetes Rechteck 14"/>
          <p:cNvSpPr/>
          <p:nvPr/>
        </p:nvSpPr>
        <p:spPr>
          <a:xfrm>
            <a:off x="5148064" y="1916832"/>
            <a:ext cx="1296144" cy="576064"/>
          </a:xfrm>
          <a:prstGeom prst="roundRect">
            <a:avLst/>
          </a:prstGeom>
          <a:solidFill>
            <a:schemeClr val="bg2">
              <a:lumMod val="50000"/>
            </a:schemeClr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b-LU" sz="1600" b="1" dirty="0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FOFA</a:t>
            </a:r>
          </a:p>
          <a:p>
            <a:pPr algn="ctr"/>
            <a:r>
              <a:rPr lang="lb-LU" sz="1400" dirty="0" err="1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Anglais</a:t>
            </a:r>
            <a:endParaRPr lang="en-GB" sz="1400" dirty="0">
              <a:solidFill>
                <a:schemeClr val="bg1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22" name="Pfeil nach rechts 21"/>
          <p:cNvSpPr/>
          <p:nvPr/>
        </p:nvSpPr>
        <p:spPr>
          <a:xfrm>
            <a:off x="2771800" y="2132856"/>
            <a:ext cx="288032" cy="1440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Pfeil nach rechts 22"/>
          <p:cNvSpPr/>
          <p:nvPr/>
        </p:nvSpPr>
        <p:spPr>
          <a:xfrm>
            <a:off x="4644008" y="2132856"/>
            <a:ext cx="288032" cy="1440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36" name="Gruppieren 35"/>
          <p:cNvGrpSpPr/>
          <p:nvPr/>
        </p:nvGrpSpPr>
        <p:grpSpPr>
          <a:xfrm>
            <a:off x="6588224" y="2348880"/>
            <a:ext cx="2160240" cy="830997"/>
            <a:chOff x="6588224" y="1802432"/>
            <a:chExt cx="2160240" cy="83099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Pfeil nach rechts 23"/>
            <p:cNvSpPr/>
            <p:nvPr/>
          </p:nvSpPr>
          <p:spPr>
            <a:xfrm>
              <a:off x="6588224" y="2132856"/>
              <a:ext cx="720080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7524328" y="1802432"/>
              <a:ext cx="122413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b-LU" dirty="0" smtClean="0"/>
                <a:t>6</a:t>
              </a:r>
              <a:r>
                <a:rPr lang="lb-LU" baseline="30000" dirty="0" smtClean="0"/>
                <a:t>e</a:t>
              </a:r>
              <a:r>
                <a:rPr lang="lb-LU" dirty="0" smtClean="0"/>
                <a:t> ES</a:t>
              </a:r>
            </a:p>
            <a:p>
              <a:r>
                <a:rPr lang="lb-LU" dirty="0" smtClean="0"/>
                <a:t>8</a:t>
              </a:r>
              <a:r>
                <a:rPr lang="lb-LU" baseline="30000" dirty="0" smtClean="0"/>
                <a:t>e</a:t>
              </a:r>
              <a:r>
                <a:rPr lang="lb-LU" dirty="0" smtClean="0"/>
                <a:t> EST</a:t>
              </a:r>
              <a:endParaRPr lang="en-GB" dirty="0"/>
            </a:p>
          </p:txBody>
        </p:sp>
      </p:grpSp>
      <p:sp>
        <p:nvSpPr>
          <p:cNvPr id="26" name="Abgerundete rechteckige Legende 25"/>
          <p:cNvSpPr/>
          <p:nvPr/>
        </p:nvSpPr>
        <p:spPr>
          <a:xfrm>
            <a:off x="1205302" y="2636912"/>
            <a:ext cx="1422482" cy="1116491"/>
          </a:xfrm>
          <a:prstGeom prst="wedgeRoundRectCallout">
            <a:avLst>
              <a:gd name="adj1" fmla="val 102168"/>
              <a:gd name="adj2" fmla="val -38805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b-LU" sz="1400" dirty="0" smtClean="0"/>
              <a:t>si une faiblesse ponctuelle est constatée lors  du parcours d’un élève</a:t>
            </a:r>
            <a:endParaRPr lang="en-GB" sz="1400" dirty="0"/>
          </a:p>
        </p:txBody>
      </p:sp>
      <p:sp>
        <p:nvSpPr>
          <p:cNvPr id="27" name="Abgerundetes Rechteck 26"/>
          <p:cNvSpPr/>
          <p:nvPr/>
        </p:nvSpPr>
        <p:spPr>
          <a:xfrm>
            <a:off x="3203848" y="2996952"/>
            <a:ext cx="1296144" cy="576064"/>
          </a:xfrm>
          <a:prstGeom prst="roundRect">
            <a:avLst/>
          </a:prstGeom>
          <a:solidFill>
            <a:srgbClr val="FFC000"/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b-LU" sz="1600" b="1" dirty="0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BEST</a:t>
            </a:r>
          </a:p>
        </p:txBody>
      </p:sp>
      <p:sp>
        <p:nvSpPr>
          <p:cNvPr id="29" name="Abgerundete rechteckige Legende 28"/>
          <p:cNvSpPr/>
          <p:nvPr/>
        </p:nvSpPr>
        <p:spPr>
          <a:xfrm>
            <a:off x="6943600" y="3501008"/>
            <a:ext cx="1584176" cy="936104"/>
          </a:xfrm>
          <a:prstGeom prst="wedgeRoundRectCallout">
            <a:avLst>
              <a:gd name="adj1" fmla="val -201998"/>
              <a:gd name="adj2" fmla="val -37077"/>
              <a:gd name="adj3" fmla="val 16667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b-LU" sz="1400" dirty="0" smtClean="0"/>
              <a:t>À </a:t>
            </a:r>
            <a:r>
              <a:rPr lang="lb-LU" sz="1400" dirty="0" err="1" smtClean="0"/>
              <a:t>l’aide</a:t>
            </a:r>
            <a:r>
              <a:rPr lang="lb-LU" sz="1400" dirty="0" smtClean="0"/>
              <a:t> </a:t>
            </a:r>
            <a:r>
              <a:rPr lang="lb-LU" sz="1400" dirty="0" err="1" smtClean="0"/>
              <a:t>d’exercices</a:t>
            </a:r>
            <a:r>
              <a:rPr lang="lb-LU" sz="1400" dirty="0" smtClean="0"/>
              <a:t> </a:t>
            </a:r>
            <a:r>
              <a:rPr lang="lb-LU" sz="1400" dirty="0" err="1" smtClean="0"/>
              <a:t>ciblés</a:t>
            </a:r>
            <a:r>
              <a:rPr lang="lb-LU" sz="1400" dirty="0" smtClean="0"/>
              <a:t> la </a:t>
            </a:r>
            <a:r>
              <a:rPr lang="lb-LU" sz="1400" dirty="0" err="1" smtClean="0"/>
              <a:t>faiblesse</a:t>
            </a:r>
            <a:r>
              <a:rPr lang="lb-LU" sz="1400" dirty="0" smtClean="0"/>
              <a:t> </a:t>
            </a:r>
            <a:r>
              <a:rPr lang="lb-LU" sz="1400" dirty="0" err="1" smtClean="0"/>
              <a:t>est</a:t>
            </a:r>
            <a:r>
              <a:rPr lang="lb-LU" sz="1400" dirty="0" smtClean="0"/>
              <a:t> </a:t>
            </a:r>
            <a:r>
              <a:rPr lang="lb-LU" sz="1400" dirty="0" err="1" smtClean="0"/>
              <a:t>amoindrie</a:t>
            </a:r>
            <a:endParaRPr lang="en-GB" sz="1400" dirty="0"/>
          </a:p>
        </p:txBody>
      </p:sp>
      <p:sp>
        <p:nvSpPr>
          <p:cNvPr id="32" name="Abgerundetes Rechteck 31"/>
          <p:cNvSpPr/>
          <p:nvPr/>
        </p:nvSpPr>
        <p:spPr>
          <a:xfrm>
            <a:off x="5148064" y="2996952"/>
            <a:ext cx="1296144" cy="576064"/>
          </a:xfrm>
          <a:prstGeom prst="roundRect">
            <a:avLst/>
          </a:prstGeom>
          <a:solidFill>
            <a:srgbClr val="FFC000"/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lb-LU" sz="1600" b="1" dirty="0" smtClean="0">
                <a:solidFill>
                  <a:schemeClr val="bg1"/>
                </a:solidFill>
                <a:latin typeface="Vani" pitchFamily="34" charset="0"/>
                <a:cs typeface="Vani" pitchFamily="34" charset="0"/>
              </a:rPr>
              <a:t>BEST</a:t>
            </a:r>
          </a:p>
        </p:txBody>
      </p:sp>
      <p:sp>
        <p:nvSpPr>
          <p:cNvPr id="30" name="Pfeil nach rechts 29"/>
          <p:cNvSpPr/>
          <p:nvPr/>
        </p:nvSpPr>
        <p:spPr>
          <a:xfrm>
            <a:off x="4644008" y="3212976"/>
            <a:ext cx="288032" cy="144016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lus 2"/>
          <p:cNvSpPr/>
          <p:nvPr/>
        </p:nvSpPr>
        <p:spPr>
          <a:xfrm>
            <a:off x="3635896" y="2550200"/>
            <a:ext cx="432048" cy="37474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effectLst>
                <a:outerShdw blurRad="3810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Plus 45"/>
          <p:cNvSpPr/>
          <p:nvPr/>
        </p:nvSpPr>
        <p:spPr>
          <a:xfrm>
            <a:off x="5580112" y="2566463"/>
            <a:ext cx="432048" cy="37474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>
              <a:effectLst>
                <a:outerShdw blurRad="3810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7" name="Abgerundetes Rechteck 61"/>
          <p:cNvSpPr/>
          <p:nvPr/>
        </p:nvSpPr>
        <p:spPr>
          <a:xfrm>
            <a:off x="1115617" y="4149080"/>
            <a:ext cx="5616624" cy="1512168"/>
          </a:xfrm>
          <a:prstGeom prst="roundRect">
            <a:avLst/>
          </a:prstGeom>
          <a:solidFill>
            <a:srgbClr val="FFC000">
              <a:alpha val="19000"/>
            </a:srgbClr>
          </a:soli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LU"/>
          </a:p>
        </p:txBody>
      </p:sp>
      <p:grpSp>
        <p:nvGrpSpPr>
          <p:cNvPr id="39" name="Gruppieren 8"/>
          <p:cNvGrpSpPr/>
          <p:nvPr/>
        </p:nvGrpSpPr>
        <p:grpSpPr>
          <a:xfrm>
            <a:off x="1187624" y="4221088"/>
            <a:ext cx="1566498" cy="1361688"/>
            <a:chOff x="1187624" y="4365104"/>
            <a:chExt cx="1566498" cy="1361688"/>
          </a:xfrm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8" name="Abgerundetes Rechteck 20"/>
            <p:cNvSpPr/>
            <p:nvPr/>
          </p:nvSpPr>
          <p:spPr>
            <a:xfrm>
              <a:off x="1187624" y="4365104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4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Français</a:t>
              </a:r>
              <a:endParaRPr lang="en-GB" sz="14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  <p:sp>
          <p:nvSpPr>
            <p:cNvPr id="49" name="Abgerundetes Rechteck 28"/>
            <p:cNvSpPr/>
            <p:nvPr/>
          </p:nvSpPr>
          <p:spPr>
            <a:xfrm>
              <a:off x="1187624" y="5144264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3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Allemand</a:t>
              </a:r>
              <a:endParaRPr lang="en-GB" sz="13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</p:grpSp>
      <p:grpSp>
        <p:nvGrpSpPr>
          <p:cNvPr id="51" name="Gruppieren 44"/>
          <p:cNvGrpSpPr/>
          <p:nvPr/>
        </p:nvGrpSpPr>
        <p:grpSpPr>
          <a:xfrm>
            <a:off x="3077510" y="4227552"/>
            <a:ext cx="1566498" cy="1361688"/>
            <a:chOff x="3077510" y="4371568"/>
            <a:chExt cx="1566498" cy="1361688"/>
          </a:xfrm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Abgerundetes Rechteck 30"/>
            <p:cNvSpPr/>
            <p:nvPr/>
          </p:nvSpPr>
          <p:spPr>
            <a:xfrm>
              <a:off x="3077510" y="4371568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4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Français</a:t>
              </a:r>
              <a:endParaRPr lang="en-GB" sz="14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  <p:sp>
          <p:nvSpPr>
            <p:cNvPr id="53" name="Abgerundetes Rechteck 32"/>
            <p:cNvSpPr/>
            <p:nvPr/>
          </p:nvSpPr>
          <p:spPr>
            <a:xfrm>
              <a:off x="3077510" y="5150728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3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Allemand</a:t>
              </a:r>
              <a:endParaRPr lang="en-GB" sz="13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</p:grpSp>
      <p:grpSp>
        <p:nvGrpSpPr>
          <p:cNvPr id="54" name="Gruppieren 45"/>
          <p:cNvGrpSpPr/>
          <p:nvPr/>
        </p:nvGrpSpPr>
        <p:grpSpPr>
          <a:xfrm>
            <a:off x="5005043" y="4227552"/>
            <a:ext cx="1566498" cy="1361688"/>
            <a:chOff x="4933035" y="4371568"/>
            <a:chExt cx="1566498" cy="1361688"/>
          </a:xfrm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5" name="Abgerundetes Rechteck 34"/>
            <p:cNvSpPr/>
            <p:nvPr/>
          </p:nvSpPr>
          <p:spPr>
            <a:xfrm>
              <a:off x="4933035" y="4371568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4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Français</a:t>
              </a:r>
              <a:endParaRPr lang="en-GB" sz="14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  <p:sp>
          <p:nvSpPr>
            <p:cNvPr id="56" name="Abgerundetes Rechteck 36"/>
            <p:cNvSpPr/>
            <p:nvPr/>
          </p:nvSpPr>
          <p:spPr>
            <a:xfrm>
              <a:off x="4933035" y="5150728"/>
              <a:ext cx="1566498" cy="582528"/>
            </a:xfrm>
            <a:prstGeom prst="roundRect">
              <a:avLst/>
            </a:prstGeom>
            <a:gradFill>
              <a:gsLst>
                <a:gs pos="100000">
                  <a:srgbClr val="FFC000">
                    <a:lumMod val="74000"/>
                  </a:srgbClr>
                </a:gs>
                <a:gs pos="0">
                  <a:schemeClr val="bg2">
                    <a:lumMod val="50000"/>
                  </a:schemeClr>
                </a:gs>
                <a:gs pos="100000">
                  <a:schemeClr val="accent6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lb-LU" sz="1600" b="1" dirty="0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FOFA</a:t>
              </a:r>
            </a:p>
            <a:p>
              <a:pPr algn="ctr"/>
              <a:r>
                <a:rPr lang="lb-LU" sz="1300" dirty="0" err="1" smtClean="0">
                  <a:solidFill>
                    <a:schemeClr val="bg1"/>
                  </a:solidFill>
                  <a:latin typeface="Vani" pitchFamily="34" charset="0"/>
                  <a:cs typeface="Vani" pitchFamily="34" charset="0"/>
                </a:rPr>
                <a:t>Allemand</a:t>
              </a:r>
              <a:endParaRPr lang="en-GB" sz="1300" dirty="0">
                <a:solidFill>
                  <a:schemeClr val="bg1"/>
                </a:solidFill>
                <a:latin typeface="Vani" pitchFamily="34" charset="0"/>
                <a:cs typeface="Vani" pitchFamily="34" charset="0"/>
              </a:endParaRPr>
            </a:p>
          </p:txBody>
        </p:sp>
      </p:grpSp>
      <p:grpSp>
        <p:nvGrpSpPr>
          <p:cNvPr id="57" name="Gruppieren 35"/>
          <p:cNvGrpSpPr/>
          <p:nvPr/>
        </p:nvGrpSpPr>
        <p:grpSpPr>
          <a:xfrm>
            <a:off x="6588224" y="4695527"/>
            <a:ext cx="1944216" cy="461665"/>
            <a:chOff x="6588224" y="1959224"/>
            <a:chExt cx="1944216" cy="461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8" name="Pfeil nach rechts 42"/>
            <p:cNvSpPr/>
            <p:nvPr/>
          </p:nvSpPr>
          <p:spPr>
            <a:xfrm>
              <a:off x="6588224" y="2132856"/>
              <a:ext cx="720080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9" name="Textfeld 43"/>
            <p:cNvSpPr txBox="1"/>
            <p:nvPr/>
          </p:nvSpPr>
          <p:spPr>
            <a:xfrm>
              <a:off x="7452320" y="1959224"/>
              <a:ext cx="10801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b-LU" dirty="0"/>
                <a:t>8</a:t>
              </a:r>
              <a:r>
                <a:rPr lang="lb-LU" baseline="30000" dirty="0" smtClean="0"/>
                <a:t>e</a:t>
              </a:r>
              <a:r>
                <a:rPr lang="lb-LU" dirty="0" smtClean="0"/>
                <a:t> </a:t>
              </a:r>
            </a:p>
          </p:txBody>
        </p:sp>
      </p:grpSp>
      <p:grpSp>
        <p:nvGrpSpPr>
          <p:cNvPr id="60" name="Gruppieren 49"/>
          <p:cNvGrpSpPr/>
          <p:nvPr/>
        </p:nvGrpSpPr>
        <p:grpSpPr>
          <a:xfrm>
            <a:off x="2791394" y="4446808"/>
            <a:ext cx="296416" cy="923176"/>
            <a:chOff x="2791394" y="3006648"/>
            <a:chExt cx="296416" cy="9231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Pfeil nach rechts 47"/>
            <p:cNvSpPr/>
            <p:nvPr/>
          </p:nvSpPr>
          <p:spPr>
            <a:xfrm>
              <a:off x="2791394" y="3006648"/>
              <a:ext cx="288032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2" name="Pfeil nach rechts 48"/>
            <p:cNvSpPr/>
            <p:nvPr/>
          </p:nvSpPr>
          <p:spPr>
            <a:xfrm>
              <a:off x="2799778" y="3785808"/>
              <a:ext cx="288032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63" name="Gruppieren 50"/>
          <p:cNvGrpSpPr/>
          <p:nvPr/>
        </p:nvGrpSpPr>
        <p:grpSpPr>
          <a:xfrm>
            <a:off x="4707632" y="4437112"/>
            <a:ext cx="296416" cy="923176"/>
            <a:chOff x="2791394" y="3006648"/>
            <a:chExt cx="296416" cy="92317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4" name="Pfeil nach rechts 51"/>
            <p:cNvSpPr/>
            <p:nvPr/>
          </p:nvSpPr>
          <p:spPr>
            <a:xfrm>
              <a:off x="2791394" y="3006648"/>
              <a:ext cx="288032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5" name="Pfeil nach rechts 52"/>
            <p:cNvSpPr/>
            <p:nvPr/>
          </p:nvSpPr>
          <p:spPr>
            <a:xfrm>
              <a:off x="2799778" y="3785808"/>
              <a:ext cx="288032" cy="14401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79512" y="3933056"/>
            <a:ext cx="6552728" cy="1701269"/>
            <a:chOff x="179512" y="3933056"/>
            <a:chExt cx="6552728" cy="1701269"/>
          </a:xfrm>
        </p:grpSpPr>
        <p:sp>
          <p:nvSpPr>
            <p:cNvPr id="66" name="Textfeld 9"/>
            <p:cNvSpPr txBox="1"/>
            <p:nvPr/>
          </p:nvSpPr>
          <p:spPr>
            <a:xfrm rot="16200000">
              <a:off x="-94188" y="4568537"/>
              <a:ext cx="148524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b-LU" sz="3600" dirty="0" smtClean="0"/>
                <a:t>7</a:t>
              </a:r>
              <a:r>
                <a:rPr lang="lb-LU" sz="3600" baseline="30000" dirty="0" smtClean="0"/>
                <a:t>e</a:t>
              </a:r>
              <a:r>
                <a:rPr lang="lb-LU" sz="3600" dirty="0" smtClean="0"/>
                <a:t> EST</a:t>
              </a:r>
              <a:endParaRPr lang="en-GB" sz="3600" dirty="0"/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179512" y="3933056"/>
              <a:ext cx="6552728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0" name="Action Button: Back or Previous 49">
            <a:hlinkClick r:id="rId3" action="ppaction://hlinksldjump" highlightClick="1"/>
          </p:cNvPr>
          <p:cNvSpPr/>
          <p:nvPr/>
        </p:nvSpPr>
        <p:spPr>
          <a:xfrm>
            <a:off x="6012160" y="5805264"/>
            <a:ext cx="504056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67" name="Double Bracket 66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12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0787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 animBg="1"/>
      <p:bldP spid="14" grpId="0" build="allAtOnce" animBg="1"/>
      <p:bldP spid="15" grpId="0" build="allAtOnce" animBg="1"/>
      <p:bldP spid="22" grpId="0" animBg="1"/>
      <p:bldP spid="23" grpId="0" animBg="1"/>
      <p:bldP spid="26" grpId="0" build="allAtOnce" animBg="1"/>
      <p:bldP spid="27" grpId="0" build="allAtOnce" animBg="1"/>
      <p:bldP spid="29" grpId="0" build="allAtOnce" animBg="1"/>
      <p:bldP spid="32" grpId="0" animBg="1"/>
      <p:bldP spid="30" grpId="0" animBg="1"/>
      <p:bldP spid="3" grpId="0" animBg="1"/>
      <p:bldP spid="46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bgerundetes Rechteck 6"/>
          <p:cNvSpPr/>
          <p:nvPr/>
        </p:nvSpPr>
        <p:spPr>
          <a:xfrm>
            <a:off x="3419872" y="1484784"/>
            <a:ext cx="2232248" cy="1080120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WAFA</a:t>
            </a:r>
          </a:p>
          <a:p>
            <a:pPr algn="ctr"/>
            <a:r>
              <a:rPr lang="de-LU" sz="1600" dirty="0" smtClean="0"/>
              <a:t>activités </a:t>
            </a:r>
            <a:r>
              <a:rPr lang="de-LU" sz="1600" dirty="0"/>
              <a:t>aux choix </a:t>
            </a:r>
            <a:r>
              <a:rPr lang="de-LU" sz="1600" dirty="0" smtClean="0"/>
              <a:t>obligatoires</a:t>
            </a:r>
            <a:endParaRPr lang="de-LU" sz="1600" dirty="0"/>
          </a:p>
        </p:txBody>
      </p:sp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39552" y="2758278"/>
            <a:ext cx="82809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Introduction d’une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panoplie d’activités éducatives </a:t>
            </a:r>
            <a:r>
              <a:rPr lang="fr-FR" sz="1800" b="1" dirty="0" err="1" smtClean="0">
                <a:latin typeface="Vani" panose="020B0502040204020203" pitchFamily="34" charset="0"/>
                <a:cs typeface="Vani" panose="020B0502040204020203" pitchFamily="34" charset="0"/>
              </a:rPr>
              <a:t>orientantes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 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obligatoires dans l’horaire régulier qui permettent la variation du programme éducatif de nos élèves.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Une activité éducative </a:t>
            </a:r>
            <a:r>
              <a:rPr lang="fr-CH" sz="1800" dirty="0" err="1">
                <a:latin typeface="Vani" panose="020B0502040204020203" pitchFamily="34" charset="0"/>
                <a:cs typeface="Vani" panose="020B0502040204020203" pitchFamily="34" charset="0"/>
              </a:rPr>
              <a:t>orientante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 est un moyen, qui, par la mise </a:t>
            </a:r>
            <a:r>
              <a:rPr lang="fr-CH" sz="1800" b="1" dirty="0">
                <a:latin typeface="Vani" panose="020B0502040204020203" pitchFamily="34" charset="0"/>
                <a:cs typeface="Vani" panose="020B0502040204020203" pitchFamily="34" charset="0"/>
              </a:rPr>
              <a:t>en action de l’élève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, vise à amener celui-ci à mieux se connaître, à développer ses compétences et à se construire une vision réaliste du monde scolaire ainsi que du marché du 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travail et, en conclusion, de l’aider à </a:t>
            </a:r>
            <a:r>
              <a:rPr lang="fr-CH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s’orienter dans le monde professionnel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.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Le bon déroulement et la qualité des activités éducatives sont assurés par une </a:t>
            </a:r>
            <a:r>
              <a:rPr lang="fr-FR" sz="1800" b="1" dirty="0" smtClean="0">
                <a:latin typeface="Vani" panose="020B0502040204020203" pitchFamily="34" charset="0"/>
                <a:cs typeface="Vani" panose="020B0502040204020203" pitchFamily="34" charset="0"/>
              </a:rPr>
              <a:t>planification soignée</a:t>
            </a: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.</a:t>
            </a:r>
          </a:p>
        </p:txBody>
      </p:sp>
      <p:sp>
        <p:nvSpPr>
          <p:cNvPr id="8" name="Double Bracket 7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13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6378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llipse 10"/>
          <p:cNvSpPr/>
          <p:nvPr/>
        </p:nvSpPr>
        <p:spPr>
          <a:xfrm>
            <a:off x="3983266" y="1412777"/>
            <a:ext cx="3645962" cy="3742431"/>
          </a:xfrm>
          <a:prstGeom prst="ellipse">
            <a:avLst/>
          </a:prstGeom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CH" dirty="0"/>
          </a:p>
        </p:txBody>
      </p:sp>
      <p:sp>
        <p:nvSpPr>
          <p:cNvPr id="7" name="Abgerundetes Rechteck 6"/>
          <p:cNvSpPr/>
          <p:nvPr/>
        </p:nvSpPr>
        <p:spPr>
          <a:xfrm>
            <a:off x="251520" y="2743931"/>
            <a:ext cx="2232248" cy="1080120"/>
          </a:xfrm>
          <a:prstGeom prst="roundRect">
            <a:avLst/>
          </a:prstGeom>
          <a:gradFill>
            <a:gsLst>
              <a:gs pos="0">
                <a:schemeClr val="accent5"/>
              </a:gs>
              <a:gs pos="100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  <a:effectLst>
            <a:outerShdw blurRad="5080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dirty="0" smtClean="0"/>
              <a:t>WAFA</a:t>
            </a:r>
          </a:p>
          <a:p>
            <a:pPr algn="ctr"/>
            <a:r>
              <a:rPr lang="de-LU" sz="1600" dirty="0" smtClean="0"/>
              <a:t>activités </a:t>
            </a:r>
            <a:r>
              <a:rPr lang="de-LU" sz="1600" dirty="0"/>
              <a:t>aux choix </a:t>
            </a:r>
            <a:r>
              <a:rPr lang="de-LU" sz="1600" dirty="0" smtClean="0"/>
              <a:t>obligatoires</a:t>
            </a:r>
            <a:endParaRPr lang="de-LU" sz="1600" dirty="0"/>
          </a:p>
        </p:txBody>
      </p:sp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2" name="Ellipse 1"/>
          <p:cNvSpPr/>
          <p:nvPr/>
        </p:nvSpPr>
        <p:spPr>
          <a:xfrm>
            <a:off x="4639992" y="2167867"/>
            <a:ext cx="2332515" cy="2232248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CH" dirty="0" smtClean="0"/>
              <a:t>Élève</a:t>
            </a:r>
            <a:endParaRPr lang="fr-CH" dirty="0"/>
          </a:p>
        </p:txBody>
      </p:sp>
      <p:sp>
        <p:nvSpPr>
          <p:cNvPr id="3" name="Textfeld 2"/>
          <p:cNvSpPr txBox="1"/>
          <p:nvPr/>
        </p:nvSpPr>
        <p:spPr>
          <a:xfrm rot="18256244">
            <a:off x="4367082" y="2840050"/>
            <a:ext cx="177324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Structuration de l’identité</a:t>
            </a:r>
            <a:endParaRPr lang="fr-CH" sz="1200" dirty="0"/>
          </a:p>
        </p:txBody>
      </p:sp>
      <p:sp>
        <p:nvSpPr>
          <p:cNvPr id="9" name="Textfeld 8"/>
          <p:cNvSpPr txBox="1"/>
          <p:nvPr/>
        </p:nvSpPr>
        <p:spPr>
          <a:xfrm rot="3599966">
            <a:off x="5901238" y="2840050"/>
            <a:ext cx="12366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Vision du monde</a:t>
            </a:r>
            <a:endParaRPr lang="fr-CH" sz="1200" dirty="0"/>
          </a:p>
        </p:txBody>
      </p:sp>
      <p:sp>
        <p:nvSpPr>
          <p:cNvPr id="10" name="Textfeld 9"/>
          <p:cNvSpPr txBox="1"/>
          <p:nvPr/>
        </p:nvSpPr>
        <p:spPr>
          <a:xfrm>
            <a:off x="5258917" y="3843575"/>
            <a:ext cx="12170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Pouvoir d’action</a:t>
            </a:r>
            <a:endParaRPr lang="fr-CH" sz="1200" dirty="0"/>
          </a:p>
        </p:txBody>
      </p:sp>
      <p:sp>
        <p:nvSpPr>
          <p:cNvPr id="13" name="Textfeld 12"/>
          <p:cNvSpPr txBox="1"/>
          <p:nvPr/>
        </p:nvSpPr>
        <p:spPr>
          <a:xfrm rot="3331086">
            <a:off x="6549944" y="2114125"/>
            <a:ext cx="721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dirty="0" smtClean="0"/>
              <a:t>Santé et</a:t>
            </a:r>
          </a:p>
          <a:p>
            <a:pPr algn="ctr"/>
            <a:r>
              <a:rPr lang="fr-CH" sz="1200" dirty="0" smtClean="0"/>
              <a:t>bien être</a:t>
            </a:r>
            <a:endParaRPr lang="fr-CH" sz="1200" dirty="0"/>
          </a:p>
        </p:txBody>
      </p:sp>
      <p:sp>
        <p:nvSpPr>
          <p:cNvPr id="14" name="Textfeld 13"/>
          <p:cNvSpPr txBox="1"/>
          <p:nvPr/>
        </p:nvSpPr>
        <p:spPr>
          <a:xfrm rot="229132">
            <a:off x="5322667" y="1597172"/>
            <a:ext cx="12875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Environnement et</a:t>
            </a:r>
          </a:p>
          <a:p>
            <a:pPr algn="ctr"/>
            <a:r>
              <a:rPr lang="fr-CH" sz="1200" dirty="0" smtClean="0"/>
              <a:t>consommation</a:t>
            </a:r>
            <a:endParaRPr lang="fr-CH" sz="1200" dirty="0"/>
          </a:p>
        </p:txBody>
      </p:sp>
      <p:sp>
        <p:nvSpPr>
          <p:cNvPr id="15" name="Textfeld 14"/>
          <p:cNvSpPr txBox="1"/>
          <p:nvPr/>
        </p:nvSpPr>
        <p:spPr>
          <a:xfrm rot="18760308">
            <a:off x="4204892" y="1937037"/>
            <a:ext cx="1005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dirty="0" smtClean="0"/>
              <a:t>Nouvelles</a:t>
            </a:r>
          </a:p>
          <a:p>
            <a:pPr algn="ctr"/>
            <a:r>
              <a:rPr lang="fr-CH" sz="1200" dirty="0" smtClean="0"/>
              <a:t>Technologies</a:t>
            </a:r>
            <a:endParaRPr lang="fr-CH" sz="1200" dirty="0"/>
          </a:p>
        </p:txBody>
      </p:sp>
      <p:sp>
        <p:nvSpPr>
          <p:cNvPr id="16" name="Textfeld 15"/>
          <p:cNvSpPr txBox="1"/>
          <p:nvPr/>
        </p:nvSpPr>
        <p:spPr>
          <a:xfrm rot="16030518">
            <a:off x="3925995" y="3093903"/>
            <a:ext cx="7248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Sciences</a:t>
            </a:r>
            <a:endParaRPr lang="fr-CH" sz="1200" dirty="0"/>
          </a:p>
        </p:txBody>
      </p:sp>
      <p:sp>
        <p:nvSpPr>
          <p:cNvPr id="17" name="Textfeld 16"/>
          <p:cNvSpPr txBox="1"/>
          <p:nvPr/>
        </p:nvSpPr>
        <p:spPr>
          <a:xfrm rot="3310944">
            <a:off x="4279450" y="4071250"/>
            <a:ext cx="7072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H" sz="1200" dirty="0" smtClean="0"/>
              <a:t>Cultures</a:t>
            </a:r>
            <a:endParaRPr lang="fr-CH" sz="1200" dirty="0"/>
          </a:p>
        </p:txBody>
      </p:sp>
      <p:sp>
        <p:nvSpPr>
          <p:cNvPr id="18" name="Textfeld 17"/>
          <p:cNvSpPr txBox="1"/>
          <p:nvPr/>
        </p:nvSpPr>
        <p:spPr>
          <a:xfrm rot="184108">
            <a:off x="5211437" y="4551373"/>
            <a:ext cx="13119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dirty="0" smtClean="0"/>
              <a:t>Vivre-ensemble et</a:t>
            </a:r>
          </a:p>
          <a:p>
            <a:pPr algn="ctr"/>
            <a:r>
              <a:rPr lang="fr-CH" sz="1200" dirty="0" smtClean="0"/>
              <a:t>citoyenneté</a:t>
            </a:r>
            <a:endParaRPr lang="fr-CH" sz="1200" dirty="0"/>
          </a:p>
        </p:txBody>
      </p:sp>
      <p:sp>
        <p:nvSpPr>
          <p:cNvPr id="19" name="Textfeld 18"/>
          <p:cNvSpPr txBox="1"/>
          <p:nvPr/>
        </p:nvSpPr>
        <p:spPr>
          <a:xfrm rot="17906754">
            <a:off x="6305703" y="3883905"/>
            <a:ext cx="1473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dirty="0" smtClean="0"/>
              <a:t>Orientation et</a:t>
            </a:r>
          </a:p>
          <a:p>
            <a:pPr algn="ctr"/>
            <a:r>
              <a:rPr lang="fr-CH" sz="1200" dirty="0" smtClean="0"/>
              <a:t>monde professionnel</a:t>
            </a:r>
            <a:endParaRPr lang="fr-CH" sz="1200" dirty="0"/>
          </a:p>
        </p:txBody>
      </p:sp>
      <p:sp>
        <p:nvSpPr>
          <p:cNvPr id="20" name="Pfeil nach rechts 19"/>
          <p:cNvSpPr/>
          <p:nvPr/>
        </p:nvSpPr>
        <p:spPr>
          <a:xfrm>
            <a:off x="2771800" y="2978548"/>
            <a:ext cx="936104" cy="450453"/>
          </a:xfrm>
          <a:prstGeom prst="rightArrow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1" name="Textfeld 20"/>
          <p:cNvSpPr txBox="1"/>
          <p:nvPr/>
        </p:nvSpPr>
        <p:spPr>
          <a:xfrm>
            <a:off x="251522" y="4186776"/>
            <a:ext cx="366837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Exemples: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Atelier métal et bois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Atelier artistique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Robotique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Sport p.ex. VTT (Vélo tout terrain)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Informatique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Théâtre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Musique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Labo électronique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fr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Initiation à la vie économique</a:t>
            </a:r>
          </a:p>
          <a:p>
            <a:pPr marL="742950" lvl="1" indent="-285750" algn="just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de-CH" sz="1400" dirty="0" smtClean="0">
                <a:latin typeface="Vani" panose="020B0502040204020203" pitchFamily="34" charset="0"/>
                <a:cs typeface="Vani" panose="020B0502040204020203" pitchFamily="34" charset="0"/>
              </a:rPr>
              <a:t>…</a:t>
            </a:r>
            <a:endParaRPr lang="fr-CH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 rot="5217858">
            <a:off x="7129276" y="2980455"/>
            <a:ext cx="5180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CH" sz="1200" dirty="0" smtClean="0"/>
              <a:t>Sport</a:t>
            </a:r>
            <a:endParaRPr lang="fr-CH" sz="1200" dirty="0"/>
          </a:p>
        </p:txBody>
      </p:sp>
      <p:sp>
        <p:nvSpPr>
          <p:cNvPr id="23" name="Action Button: Back or Previous 22">
            <a:hlinkClick r:id="rId3" action="ppaction://hlinksldjump" highlightClick="1"/>
          </p:cNvPr>
          <p:cNvSpPr/>
          <p:nvPr/>
        </p:nvSpPr>
        <p:spPr>
          <a:xfrm>
            <a:off x="6012160" y="5805264"/>
            <a:ext cx="504056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24" name="Double Bracket 23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14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278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" grpId="0" animBg="1"/>
      <p:bldP spid="3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55976" y="3489176"/>
            <a:ext cx="3024336" cy="2268806"/>
          </a:xfrm>
          <a:prstGeom prst="rect">
            <a:avLst/>
          </a:prstGeom>
        </p:spPr>
      </p:pic>
      <p:sp>
        <p:nvSpPr>
          <p:cNvPr id="9" name="Textfeld 5"/>
          <p:cNvSpPr txBox="1"/>
          <p:nvPr/>
        </p:nvSpPr>
        <p:spPr>
          <a:xfrm>
            <a:off x="395536" y="1844824"/>
            <a:ext cx="5472608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ts val="1200"/>
              </a:spcBef>
              <a:spcAft>
                <a:spcPts val="0"/>
              </a:spcAft>
            </a:pPr>
            <a:r>
              <a:rPr lang="fr-FR" sz="1800" b="1" u="sng" dirty="0" smtClean="0">
                <a:latin typeface="Vani" panose="020B0502040204020203" pitchFamily="34" charset="0"/>
                <a:cs typeface="Vani" panose="020B0502040204020203" pitchFamily="34" charset="0"/>
              </a:rPr>
              <a:t>Les vendredis après-midi: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Pour les élèves	</a:t>
            </a:r>
          </a:p>
          <a:p>
            <a:pPr marL="742950" lvl="1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Libre ou activités facultatives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Pour les enseignants:</a:t>
            </a:r>
          </a:p>
          <a:p>
            <a:pPr marL="742950" lvl="1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fr-FR" sz="1800" dirty="0" smtClean="0">
                <a:latin typeface="Vani" panose="020B0502040204020203" pitchFamily="34" charset="0"/>
                <a:cs typeface="Vani" panose="020B0502040204020203" pitchFamily="34" charset="0"/>
              </a:rPr>
              <a:t>Plage horaire réservée pour les concertations des équipes pédagogiques.</a:t>
            </a:r>
            <a:endParaRPr lang="fr-FR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10" name="Action Button: Back or Previous 9">
            <a:hlinkClick r:id="rId4" action="ppaction://hlinksldjump" highlightClick="1"/>
          </p:cNvPr>
          <p:cNvSpPr/>
          <p:nvPr/>
        </p:nvSpPr>
        <p:spPr>
          <a:xfrm>
            <a:off x="6012160" y="5805264"/>
            <a:ext cx="504056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Double Bracket 6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15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727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51920" y="4456932"/>
            <a:ext cx="2160240" cy="2160240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9" name="Textfeld 5"/>
          <p:cNvSpPr txBox="1"/>
          <p:nvPr/>
        </p:nvSpPr>
        <p:spPr>
          <a:xfrm>
            <a:off x="395536" y="1844824"/>
            <a:ext cx="748883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Bef>
                <a:spcPts val="1200"/>
              </a:spcBef>
              <a:spcAft>
                <a:spcPts val="0"/>
              </a:spcAft>
            </a:pPr>
            <a:r>
              <a:rPr lang="fr-FR" sz="1800" b="1" u="sng" dirty="0" smtClean="0">
                <a:latin typeface="Vani" panose="020B0502040204020203" pitchFamily="34" charset="0"/>
                <a:cs typeface="Vani" panose="020B0502040204020203" pitchFamily="34" charset="0"/>
              </a:rPr>
              <a:t>Plage horaire entre 16h00 et 18h30 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Une harmonisation maximale des horaires d 'école pour les familles. 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L'assurance 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qu'aucun enfant ne se retrouve sans solution de garde 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entre 16h00 et 18h30.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La 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possibilité, pour chaque parent, de venir chercher son enfant 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selon ses besoins.</a:t>
            </a:r>
          </a:p>
          <a:p>
            <a:pPr marL="285750" lvl="0" indent="-285750" algn="just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Participation à des 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activités diverses : 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éducatives, récréatives</a:t>
            </a:r>
            <a:r>
              <a:rPr lang="fr-CH" sz="1800" dirty="0">
                <a:latin typeface="Vani" panose="020B0502040204020203" pitchFamily="34" charset="0"/>
                <a:cs typeface="Vani" panose="020B0502040204020203" pitchFamily="34" charset="0"/>
              </a:rPr>
              <a:t>, sportives, </a:t>
            </a:r>
            <a:r>
              <a:rPr lang="fr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culturelles... 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10" name="Action Button: Back or Previous 9">
            <a:hlinkClick r:id="rId4" action="ppaction://hlinksldjump" highlightClick="1"/>
          </p:cNvPr>
          <p:cNvSpPr/>
          <p:nvPr/>
        </p:nvSpPr>
        <p:spPr>
          <a:xfrm>
            <a:off x="6012160" y="5805264"/>
            <a:ext cx="504056" cy="432048"/>
          </a:xfrm>
          <a:prstGeom prst="actionButtonBackPrevious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H"/>
          </a:p>
        </p:txBody>
      </p:sp>
      <p:sp>
        <p:nvSpPr>
          <p:cNvPr id="7" name="Double Bracket 6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16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9132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bgerundetes Rechteck 18"/>
          <p:cNvSpPr/>
          <p:nvPr/>
        </p:nvSpPr>
        <p:spPr>
          <a:xfrm>
            <a:off x="7164288" y="1916832"/>
            <a:ext cx="1800200" cy="2520280"/>
          </a:xfrm>
          <a:prstGeom prst="roundRect">
            <a:avLst/>
          </a:prstGeom>
          <a:effectLst>
            <a:outerShdw blurRad="381000" dist="20000" dir="5400000" rotWithShape="0">
              <a:srgbClr val="000000">
                <a:alpha val="38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endParaRPr lang="fr-FR" sz="1400" b="1" dirty="0" smtClean="0"/>
          </a:p>
          <a:p>
            <a:pPr algn="ctr"/>
            <a:endParaRPr lang="fr-FR" sz="1400" b="1" dirty="0" smtClean="0"/>
          </a:p>
          <a:p>
            <a:pPr algn="ctr"/>
            <a:endParaRPr lang="fr-FR" sz="1400" b="1" dirty="0" smtClean="0"/>
          </a:p>
          <a:p>
            <a:pPr algn="ctr"/>
            <a:endParaRPr lang="fr-FR" sz="1400" b="1" dirty="0" smtClean="0"/>
          </a:p>
          <a:p>
            <a:pPr algn="ctr"/>
            <a:endParaRPr lang="fr-FR" sz="1400" b="1" dirty="0" smtClean="0"/>
          </a:p>
          <a:p>
            <a:pPr algn="ctr"/>
            <a:endParaRPr lang="fr-FR" sz="1400" b="1" dirty="0" smtClean="0"/>
          </a:p>
          <a:p>
            <a:pPr algn="ctr"/>
            <a:r>
              <a:rPr lang="fr-FR" sz="1400" b="1" dirty="0" smtClean="0"/>
              <a:t>Un horaire adapté à l’évolution personnelle de chaque élève!</a:t>
            </a:r>
            <a:endParaRPr lang="lb-LU" sz="1400" b="1" dirty="0" smtClean="0"/>
          </a:p>
          <a:p>
            <a:pPr algn="ctr"/>
            <a:endParaRPr lang="en-GB" sz="1600" dirty="0"/>
          </a:p>
        </p:txBody>
      </p:sp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Conclusion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Plus 5"/>
          <p:cNvSpPr/>
          <p:nvPr/>
        </p:nvSpPr>
        <p:spPr>
          <a:xfrm>
            <a:off x="1979712" y="2581395"/>
            <a:ext cx="720080" cy="720080"/>
          </a:xfrm>
          <a:prstGeom prst="mathPlus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9083" y="1528017"/>
            <a:ext cx="3273078" cy="33890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3810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Gleich 7"/>
          <p:cNvSpPr/>
          <p:nvPr/>
        </p:nvSpPr>
        <p:spPr>
          <a:xfrm>
            <a:off x="6156176" y="2653403"/>
            <a:ext cx="1008112" cy="576064"/>
          </a:xfrm>
          <a:prstGeom prst="mathEqual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b-LU">
              <a:solidFill>
                <a:schemeClr val="tx1"/>
              </a:solidFill>
            </a:endParaRPr>
          </a:p>
        </p:txBody>
      </p:sp>
      <p:sp>
        <p:nvSpPr>
          <p:cNvPr id="9" name="Geschweifte Klammer links 8"/>
          <p:cNvSpPr/>
          <p:nvPr/>
        </p:nvSpPr>
        <p:spPr>
          <a:xfrm rot="16200000">
            <a:off x="791580" y="4535833"/>
            <a:ext cx="576064" cy="1512168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0" name="Geschweifte Klammer links 9"/>
          <p:cNvSpPr/>
          <p:nvPr/>
        </p:nvSpPr>
        <p:spPr>
          <a:xfrm rot="16200000">
            <a:off x="4103950" y="3311696"/>
            <a:ext cx="576065" cy="3960442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pic>
        <p:nvPicPr>
          <p:cNvPr id="8196" name="Picture 4" descr="http://sparkenthusiasm.com/images/student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6296" y="2132856"/>
            <a:ext cx="1578440" cy="931280"/>
          </a:xfrm>
          <a:prstGeom prst="rect">
            <a:avLst/>
          </a:prstGeom>
          <a:noFill/>
        </p:spPr>
      </p:pic>
      <p:sp>
        <p:nvSpPr>
          <p:cNvPr id="12" name="Textfeld 11"/>
          <p:cNvSpPr txBox="1"/>
          <p:nvPr/>
        </p:nvSpPr>
        <p:spPr>
          <a:xfrm>
            <a:off x="467544" y="565195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28 </a:t>
            </a:r>
            <a:r>
              <a:rPr lang="lb-LU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heures</a:t>
            </a:r>
            <a:endParaRPr lang="lb-L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Vani" pitchFamily="34" charset="0"/>
              <a:cs typeface="Vani" pitchFamily="34" charset="0"/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3779912" y="565195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8 </a:t>
            </a:r>
            <a:r>
              <a:rPr lang="lb-LU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heures</a:t>
            </a:r>
            <a:endParaRPr lang="lb-L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Vani" pitchFamily="34" charset="0"/>
              <a:cs typeface="Vani" pitchFamily="34" charset="0"/>
            </a:endParaRPr>
          </a:p>
        </p:txBody>
      </p:sp>
      <p:sp>
        <p:nvSpPr>
          <p:cNvPr id="14" name="Geschweifte Klammer links 13"/>
          <p:cNvSpPr/>
          <p:nvPr/>
        </p:nvSpPr>
        <p:spPr>
          <a:xfrm rot="16200000">
            <a:off x="3059833" y="3131676"/>
            <a:ext cx="576064" cy="6048674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b-LU"/>
          </a:p>
        </p:txBody>
      </p:sp>
      <p:sp>
        <p:nvSpPr>
          <p:cNvPr id="15" name="Textfeld 14"/>
          <p:cNvSpPr txBox="1"/>
          <p:nvPr/>
        </p:nvSpPr>
        <p:spPr>
          <a:xfrm>
            <a:off x="2627784" y="651605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b-L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36 </a:t>
            </a:r>
            <a:r>
              <a:rPr lang="lb-LU" sz="18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Vani" pitchFamily="34" charset="0"/>
                <a:cs typeface="Vani" pitchFamily="34" charset="0"/>
              </a:rPr>
              <a:t>heures</a:t>
            </a:r>
            <a:endParaRPr lang="lb-L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655" y="2060848"/>
            <a:ext cx="1779626" cy="17281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3810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" name="Double Bracket 15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17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76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6" grpId="0" animBg="1"/>
      <p:bldP spid="8" grpId="0" animBg="1"/>
      <p:bldP spid="10" grpId="0" animBg="1"/>
      <p:bldP spid="12" grpId="0"/>
      <p:bldP spid="13" grpId="0"/>
      <p:bldP spid="14" grpId="0" animBg="1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 régime préparatoire: Projet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9" name="Textfeld 5"/>
          <p:cNvSpPr txBox="1"/>
          <p:nvPr/>
        </p:nvSpPr>
        <p:spPr>
          <a:xfrm>
            <a:off x="395536" y="1844824"/>
            <a:ext cx="7488832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latin typeface="Vani" panose="020B0502040204020203" pitchFamily="34" charset="0"/>
                <a:cs typeface="Vani" panose="020B0502040204020203" pitchFamily="34" charset="0"/>
              </a:rPr>
              <a:t>Optimierung </a:t>
            </a:r>
            <a:r>
              <a:rPr lang="de-DE" sz="1800" dirty="0">
                <a:latin typeface="Vani" panose="020B0502040204020203" pitchFamily="34" charset="0"/>
                <a:cs typeface="Vani" panose="020B0502040204020203" pitchFamily="34" charset="0"/>
              </a:rPr>
              <a:t>der Fach/Zeit Relation: Die Schüler erarbeiten sich die verschiedenen Module in ihrem eigenen Lerntempo.</a:t>
            </a:r>
          </a:p>
          <a:p>
            <a:pPr marL="285750" lvl="0" indent="-28575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latin typeface="Vani" panose="020B0502040204020203" pitchFamily="34" charset="0"/>
                <a:cs typeface="Vani" panose="020B0502040204020203" pitchFamily="34" charset="0"/>
              </a:rPr>
              <a:t>Die </a:t>
            </a:r>
            <a:r>
              <a:rPr lang="de-DE" sz="1800" dirty="0">
                <a:latin typeface="Vani" panose="020B0502040204020203" pitchFamily="34" charset="0"/>
                <a:cs typeface="Vani" panose="020B0502040204020203" pitchFamily="34" charset="0"/>
              </a:rPr>
              <a:t>Schüler sind sich ihrer Stärken, Interessen und Ausbildungsmöglichkeiten bewusst und können eigenständige Entscheidungen für ihre Orientierung treffen.</a:t>
            </a:r>
          </a:p>
          <a:p>
            <a:pPr marL="285750" lvl="0" indent="-28575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latin typeface="Vani" panose="020B0502040204020203" pitchFamily="34" charset="0"/>
                <a:cs typeface="Vani" panose="020B0502040204020203" pitchFamily="34" charset="0"/>
              </a:rPr>
              <a:t>Die </a:t>
            </a:r>
            <a:r>
              <a:rPr lang="de-DE" sz="1800" dirty="0">
                <a:latin typeface="Vani" panose="020B0502040204020203" pitchFamily="34" charset="0"/>
                <a:cs typeface="Vani" panose="020B0502040204020203" pitchFamily="34" charset="0"/>
              </a:rPr>
              <a:t>Schüler verfügen über ein höheres Maß an Methodenkompetenzen.</a:t>
            </a:r>
          </a:p>
          <a:p>
            <a:pPr marL="285750" lvl="0" indent="-285750" algn="just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de-DE" sz="1800" dirty="0" smtClean="0">
                <a:latin typeface="Vani" panose="020B0502040204020203" pitchFamily="34" charset="0"/>
                <a:cs typeface="Vani" panose="020B0502040204020203" pitchFamily="34" charset="0"/>
              </a:rPr>
              <a:t>Die </a:t>
            </a:r>
            <a:r>
              <a:rPr lang="de-DE" sz="1800" dirty="0">
                <a:latin typeface="Vani" panose="020B0502040204020203" pitchFamily="34" charset="0"/>
                <a:cs typeface="Vani" panose="020B0502040204020203" pitchFamily="34" charset="0"/>
              </a:rPr>
              <a:t>Schüler verfügen über ein höheres Maß an Sozialkompetenzen</a:t>
            </a:r>
            <a:r>
              <a:rPr lang="de-DE" sz="1800" dirty="0" smtClean="0">
                <a:latin typeface="Vani" panose="020B0502040204020203" pitchFamily="34" charset="0"/>
                <a:cs typeface="Vani" panose="020B0502040204020203" pitchFamily="34" charset="0"/>
              </a:rPr>
              <a:t>.</a:t>
            </a:r>
            <a:endParaRPr lang="de-DE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6" name="Double Bracket 5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18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800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zones d’inscription prioritaires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Introduction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7045" y="1700808"/>
            <a:ext cx="3817836" cy="4652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Textfeld 1"/>
          <p:cNvSpPr txBox="1"/>
          <p:nvPr/>
        </p:nvSpPr>
        <p:spPr>
          <a:xfrm>
            <a:off x="7092280" y="1700808"/>
            <a:ext cx="19442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latin typeface="Vani" panose="020B0502040204020203" pitchFamily="34" charset="0"/>
                <a:cs typeface="Vani" panose="020B0502040204020203" pitchFamily="34" charset="0"/>
              </a:rPr>
              <a:t>Simple affectation: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smtClean="0">
                <a:latin typeface="Vani" panose="020B0502040204020203" pitchFamily="34" charset="0"/>
                <a:cs typeface="Vani" panose="020B0502040204020203" pitchFamily="34" charset="0"/>
              </a:rPr>
              <a:t>Junglinster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Larochette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Heffingen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Betzdorf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>
              <a:spcBef>
                <a:spcPts val="600"/>
              </a:spcBef>
            </a:pP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r>
              <a:rPr lang="fr-FR" sz="1400" b="1" dirty="0" smtClean="0">
                <a:latin typeface="Vani" panose="020B0502040204020203" pitchFamily="34" charset="0"/>
                <a:cs typeface="Vani" panose="020B0502040204020203" pitchFamily="34" charset="0"/>
              </a:rPr>
              <a:t>Double affectation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Niederanven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Fischbach</a:t>
            </a:r>
            <a:endParaRPr lang="fr-FR" sz="1400" dirty="0" smtClean="0">
              <a:latin typeface="Vani" panose="020B0502040204020203" pitchFamily="34" charset="0"/>
              <a:cs typeface="Vani" panose="020B0502040204020203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fr-FR" sz="1400" dirty="0" err="1" smtClean="0">
                <a:latin typeface="Vani" panose="020B0502040204020203" pitchFamily="34" charset="0"/>
                <a:cs typeface="Vani" panose="020B0502040204020203" pitchFamily="34" charset="0"/>
              </a:rPr>
              <a:t>Bech</a:t>
            </a:r>
            <a:endParaRPr lang="fr-FR" sz="14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76311">
            <a:off x="1056513" y="1644232"/>
            <a:ext cx="5026385" cy="45558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outerShdw blurRad="50800" dist="165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Double Bracket 6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79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TextBox 112"/>
          <p:cNvSpPr txBox="1"/>
          <p:nvPr/>
        </p:nvSpPr>
        <p:spPr>
          <a:xfrm>
            <a:off x="7356851" y="5255331"/>
            <a:ext cx="785793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lb-LU" sz="1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100 </a:t>
            </a:r>
            <a:r>
              <a:rPr lang="lb-LU" sz="1400" b="1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min</a:t>
            </a:r>
            <a:endParaRPr lang="fr-CH" sz="1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Beispiel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eines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Stundenplans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539552" y="1340768"/>
            <a:ext cx="6624736" cy="4392488"/>
            <a:chOff x="539552" y="1412776"/>
            <a:chExt cx="6624736" cy="4392488"/>
          </a:xfrm>
        </p:grpSpPr>
        <p:sp>
          <p:nvSpPr>
            <p:cNvPr id="13" name="Rechteck 12"/>
            <p:cNvSpPr/>
            <p:nvPr/>
          </p:nvSpPr>
          <p:spPr>
            <a:xfrm>
              <a:off x="6156176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Vendredi</a:t>
              </a:r>
              <a:endParaRPr lang="fr-CH" sz="1600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539552" y="1916832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8h00-8h30</a:t>
              </a:r>
              <a:endParaRPr lang="fr-CH" sz="1400" dirty="0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539552" y="2276872"/>
              <a:ext cx="1152128" cy="504056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8h30-9h40</a:t>
              </a:r>
              <a:endParaRPr lang="fr-CH" sz="1400" dirty="0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539552" y="2852936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9h40-9h55</a:t>
              </a:r>
              <a:endParaRPr lang="fr-CH" sz="1400" dirty="0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539552" y="3140968"/>
              <a:ext cx="1152128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9h55-11h35</a:t>
              </a:r>
              <a:endParaRPr lang="fr-CH" sz="1400" dirty="0"/>
            </a:p>
          </p:txBody>
        </p:sp>
        <p:sp>
          <p:nvSpPr>
            <p:cNvPr id="25" name="Rechteck 24"/>
            <p:cNvSpPr/>
            <p:nvPr/>
          </p:nvSpPr>
          <p:spPr>
            <a:xfrm>
              <a:off x="539552" y="3861048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11h35-12h25</a:t>
              </a:r>
              <a:endParaRPr lang="fr-CH" sz="1400" dirty="0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539552" y="4149080"/>
              <a:ext cx="1152128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12h25-13h15</a:t>
              </a:r>
              <a:endParaRPr lang="fr-CH" sz="1400" dirty="0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539552" y="4869160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14h05-14h20</a:t>
              </a:r>
              <a:endParaRPr lang="fr-CH" sz="1400" dirty="0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539552" y="5157192"/>
              <a:ext cx="1152128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14h20-15h10</a:t>
              </a:r>
              <a:endParaRPr lang="fr-CH" sz="1400" dirty="0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1835696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Lundi</a:t>
              </a:r>
              <a:endParaRPr lang="fr-CH" sz="1600" dirty="0"/>
            </a:p>
          </p:txBody>
        </p:sp>
        <p:sp>
          <p:nvSpPr>
            <p:cNvPr id="32" name="Rechteck 31"/>
            <p:cNvSpPr/>
            <p:nvPr/>
          </p:nvSpPr>
          <p:spPr>
            <a:xfrm>
              <a:off x="2915816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Mardi</a:t>
              </a:r>
              <a:endParaRPr lang="fr-CH" sz="1600" dirty="0"/>
            </a:p>
          </p:txBody>
        </p:sp>
        <p:sp>
          <p:nvSpPr>
            <p:cNvPr id="33" name="Rechteck 32"/>
            <p:cNvSpPr/>
            <p:nvPr/>
          </p:nvSpPr>
          <p:spPr>
            <a:xfrm>
              <a:off x="3995936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Mercredi</a:t>
              </a:r>
              <a:endParaRPr lang="fr-CH" sz="1600" dirty="0"/>
            </a:p>
          </p:txBody>
        </p:sp>
        <p:sp>
          <p:nvSpPr>
            <p:cNvPr id="34" name="Rechteck 33"/>
            <p:cNvSpPr/>
            <p:nvPr/>
          </p:nvSpPr>
          <p:spPr>
            <a:xfrm>
              <a:off x="5076056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Jeudi</a:t>
              </a:r>
              <a:endParaRPr lang="fr-CH" sz="16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35696" y="2735051"/>
            <a:ext cx="6306948" cy="2324001"/>
            <a:chOff x="1835696" y="2807059"/>
            <a:chExt cx="6306948" cy="2324001"/>
          </a:xfrm>
        </p:grpSpPr>
        <p:grpSp>
          <p:nvGrpSpPr>
            <p:cNvPr id="16" name="Group 15"/>
            <p:cNvGrpSpPr/>
            <p:nvPr/>
          </p:nvGrpSpPr>
          <p:grpSpPr>
            <a:xfrm>
              <a:off x="1835696" y="2852936"/>
              <a:ext cx="5328592" cy="2232248"/>
              <a:chOff x="1835696" y="2852936"/>
              <a:chExt cx="5328592" cy="2232248"/>
            </a:xfrm>
          </p:grpSpPr>
          <p:sp>
            <p:nvSpPr>
              <p:cNvPr id="39" name="Rechteck 38"/>
              <p:cNvSpPr/>
              <p:nvPr/>
            </p:nvSpPr>
            <p:spPr>
              <a:xfrm>
                <a:off x="1835696" y="2852936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1835696" y="3861048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 midi</a:t>
                </a:r>
                <a:endParaRPr lang="fr-CH" sz="1400" b="1" dirty="0"/>
              </a:p>
            </p:txBody>
          </p:sp>
          <p:sp>
            <p:nvSpPr>
              <p:cNvPr id="45" name="Rechteck 44"/>
              <p:cNvSpPr/>
              <p:nvPr/>
            </p:nvSpPr>
            <p:spPr>
              <a:xfrm>
                <a:off x="1835696" y="4869160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2915816" y="2852936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56" name="Rechteck 55"/>
              <p:cNvSpPr/>
              <p:nvPr/>
            </p:nvSpPr>
            <p:spPr>
              <a:xfrm>
                <a:off x="2915816" y="3861048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 midi</a:t>
                </a:r>
                <a:endParaRPr lang="fr-CH" sz="1400" b="1" dirty="0"/>
              </a:p>
            </p:txBody>
          </p:sp>
          <p:sp>
            <p:nvSpPr>
              <p:cNvPr id="59" name="Rechteck 58"/>
              <p:cNvSpPr/>
              <p:nvPr/>
            </p:nvSpPr>
            <p:spPr>
              <a:xfrm>
                <a:off x="2915816" y="4869160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66" name="Rechteck 65"/>
              <p:cNvSpPr/>
              <p:nvPr/>
            </p:nvSpPr>
            <p:spPr>
              <a:xfrm>
                <a:off x="3995936" y="2852936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69" name="Rechteck 68"/>
              <p:cNvSpPr/>
              <p:nvPr/>
            </p:nvSpPr>
            <p:spPr>
              <a:xfrm>
                <a:off x="3995936" y="3861048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 midi</a:t>
                </a:r>
                <a:endParaRPr lang="fr-CH" sz="1400" b="1" dirty="0"/>
              </a:p>
            </p:txBody>
          </p:sp>
          <p:sp>
            <p:nvSpPr>
              <p:cNvPr id="72" name="Rechteck 71"/>
              <p:cNvSpPr/>
              <p:nvPr/>
            </p:nvSpPr>
            <p:spPr>
              <a:xfrm>
                <a:off x="3995936" y="4869160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79" name="Rechteck 78"/>
              <p:cNvSpPr/>
              <p:nvPr/>
            </p:nvSpPr>
            <p:spPr>
              <a:xfrm>
                <a:off x="5076056" y="2852936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82" name="Rechteck 81"/>
              <p:cNvSpPr/>
              <p:nvPr/>
            </p:nvSpPr>
            <p:spPr>
              <a:xfrm>
                <a:off x="5076056" y="3861048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 midi</a:t>
                </a:r>
                <a:endParaRPr lang="fr-CH" sz="1400" b="1" dirty="0"/>
              </a:p>
            </p:txBody>
          </p:sp>
          <p:sp>
            <p:nvSpPr>
              <p:cNvPr id="85" name="Rechteck 84"/>
              <p:cNvSpPr/>
              <p:nvPr/>
            </p:nvSpPr>
            <p:spPr>
              <a:xfrm>
                <a:off x="5076056" y="4869160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92" name="Rechteck 91"/>
              <p:cNvSpPr/>
              <p:nvPr/>
            </p:nvSpPr>
            <p:spPr>
              <a:xfrm>
                <a:off x="6156176" y="2852936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  <p:sp>
            <p:nvSpPr>
              <p:cNvPr id="95" name="Rechteck 94"/>
              <p:cNvSpPr/>
              <p:nvPr/>
            </p:nvSpPr>
            <p:spPr>
              <a:xfrm>
                <a:off x="6156176" y="3861048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 midi</a:t>
                </a:r>
                <a:endParaRPr lang="fr-CH" sz="1400" b="1" dirty="0"/>
              </a:p>
            </p:txBody>
          </p:sp>
          <p:sp>
            <p:nvSpPr>
              <p:cNvPr id="98" name="Rechteck 97"/>
              <p:cNvSpPr/>
              <p:nvPr/>
            </p:nvSpPr>
            <p:spPr>
              <a:xfrm>
                <a:off x="6156176" y="4869160"/>
                <a:ext cx="1008112" cy="216024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CH" sz="1400" b="1" dirty="0" smtClean="0"/>
                  <a:t>Pause</a:t>
                </a:r>
                <a:endParaRPr lang="fr-CH" sz="1400" b="1" dirty="0"/>
              </a:p>
            </p:txBody>
          </p:sp>
        </p:grpSp>
        <p:sp>
          <p:nvSpPr>
            <p:cNvPr id="108" name="TextBox 107"/>
            <p:cNvSpPr txBox="1"/>
            <p:nvPr/>
          </p:nvSpPr>
          <p:spPr>
            <a:xfrm>
              <a:off x="7448223" y="2807059"/>
              <a:ext cx="69442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 smtClean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15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7448223" y="3815170"/>
              <a:ext cx="69442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 smtClean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50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7448223" y="4823283"/>
              <a:ext cx="69442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 smtClean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15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835696" y="1834951"/>
            <a:ext cx="6306948" cy="307777"/>
            <a:chOff x="1835696" y="1906959"/>
            <a:chExt cx="6306948" cy="307777"/>
          </a:xfrm>
        </p:grpSpPr>
        <p:sp>
          <p:nvSpPr>
            <p:cNvPr id="37" name="Rechteck 36"/>
            <p:cNvSpPr/>
            <p:nvPr/>
          </p:nvSpPr>
          <p:spPr>
            <a:xfrm>
              <a:off x="1835696" y="1916832"/>
              <a:ext cx="532859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>
                  <a:solidFill>
                    <a:srgbClr val="0000CC"/>
                  </a:solidFill>
                </a:rPr>
                <a:t>Planungs- und </a:t>
              </a:r>
              <a:r>
                <a:rPr lang="de-CH" sz="1400" b="1" dirty="0" smtClean="0">
                  <a:solidFill>
                    <a:srgbClr val="0000CC"/>
                  </a:solidFill>
                </a:rPr>
                <a:t>Besprechungsphase</a:t>
              </a:r>
              <a:endParaRPr lang="de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448223" y="1906959"/>
              <a:ext cx="69442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30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835696" y="2204864"/>
            <a:ext cx="6306948" cy="504056"/>
            <a:chOff x="1835696" y="2276872"/>
            <a:chExt cx="6306948" cy="504056"/>
          </a:xfrm>
        </p:grpSpPr>
        <p:sp>
          <p:nvSpPr>
            <p:cNvPr id="38" name="Rechteck 37"/>
            <p:cNvSpPr/>
            <p:nvPr/>
          </p:nvSpPr>
          <p:spPr>
            <a:xfrm>
              <a:off x="1835696" y="2276872"/>
              <a:ext cx="5328592" cy="504056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1400" b="1" dirty="0">
                  <a:solidFill>
                    <a:srgbClr val="0000CC"/>
                  </a:solidFill>
                </a:rPr>
                <a:t>Differenzierter Unterricht mit individuellem Arbeitsplan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7448223" y="2375011"/>
              <a:ext cx="694421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 smtClean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70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</p:grpSp>
      <p:sp>
        <p:nvSpPr>
          <p:cNvPr id="40" name="Rechteck 39"/>
          <p:cNvSpPr/>
          <p:nvPr/>
        </p:nvSpPr>
        <p:spPr>
          <a:xfrm>
            <a:off x="1835696" y="3068960"/>
            <a:ext cx="5328592" cy="648072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olidFill>
                  <a:srgbClr val="0000CC"/>
                </a:solidFill>
              </a:rPr>
              <a:t>Differenzierter </a:t>
            </a:r>
            <a:r>
              <a:rPr lang="de-DE" sz="1400" b="1" dirty="0">
                <a:solidFill>
                  <a:srgbClr val="0000CC"/>
                </a:solidFill>
              </a:rPr>
              <a:t>Unterricht mit individuellem Arbeitsplan</a:t>
            </a:r>
          </a:p>
          <a:p>
            <a:pPr algn="ctr"/>
            <a:r>
              <a:rPr lang="de-DE" sz="1400" b="1" dirty="0">
                <a:solidFill>
                  <a:srgbClr val="0000CC"/>
                </a:solidFill>
              </a:rPr>
              <a:t>Einführung Themenschwerpunkt / Projekt- und </a:t>
            </a:r>
            <a:r>
              <a:rPr lang="de-DE" sz="1400" b="1" dirty="0" smtClean="0">
                <a:solidFill>
                  <a:srgbClr val="0000CC"/>
                </a:solidFill>
              </a:rPr>
              <a:t>Gruppenarbeit</a:t>
            </a:r>
            <a:endParaRPr lang="de-DE" sz="1400" b="1" dirty="0">
              <a:solidFill>
                <a:srgbClr val="0000CC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356851" y="3239107"/>
            <a:ext cx="785793" cy="30777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lb-LU" sz="1400" b="1" dirty="0" smtClean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100 </a:t>
            </a:r>
            <a:r>
              <a:rPr lang="lb-LU" sz="1400" b="1" dirty="0" err="1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min</a:t>
            </a:r>
            <a:endParaRPr lang="fr-CH" sz="1400" b="1" dirty="0">
              <a:ln>
                <a:solidFill>
                  <a:schemeClr val="accent3">
                    <a:lumMod val="75000"/>
                  </a:schemeClr>
                </a:solidFill>
              </a:ln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835696" y="4077072"/>
            <a:ext cx="6306948" cy="648072"/>
            <a:chOff x="1835696" y="4149080"/>
            <a:chExt cx="6306948" cy="648072"/>
          </a:xfrm>
        </p:grpSpPr>
        <p:sp>
          <p:nvSpPr>
            <p:cNvPr id="44" name="Rechteck 43"/>
            <p:cNvSpPr/>
            <p:nvPr/>
          </p:nvSpPr>
          <p:spPr>
            <a:xfrm>
              <a:off x="1835696" y="450912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FOMOS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5" name="Rechteck 54"/>
            <p:cNvSpPr/>
            <p:nvPr/>
          </p:nvSpPr>
          <p:spPr>
            <a:xfrm>
              <a:off x="1835696" y="414908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EDUPH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8" name="Rechteck 57"/>
            <p:cNvSpPr/>
            <p:nvPr/>
          </p:nvSpPr>
          <p:spPr>
            <a:xfrm>
              <a:off x="2915816" y="4149080"/>
              <a:ext cx="1008112" cy="6480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GROPA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3995936" y="4149080"/>
              <a:ext cx="1008112" cy="6480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EDUPH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84" name="Rechteck 83"/>
            <p:cNvSpPr/>
            <p:nvPr/>
          </p:nvSpPr>
          <p:spPr>
            <a:xfrm>
              <a:off x="5076056" y="4149080"/>
              <a:ext cx="1008112" cy="64807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GROPA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7356851" y="4319227"/>
              <a:ext cx="785793" cy="307777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lb-LU" sz="1400" b="1" dirty="0" smtClean="0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100 </a:t>
              </a:r>
              <a:r>
                <a:rPr lang="lb-LU" sz="1400" b="1" dirty="0" err="1">
                  <a:ln>
                    <a:solidFill>
                      <a:schemeClr val="accent3">
                        <a:lumMod val="75000"/>
                      </a:schemeClr>
                    </a:solidFill>
                  </a:ln>
                  <a:solidFill>
                    <a:srgbClr val="92D050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+mn-lt"/>
                </a:rPr>
                <a:t>min</a:t>
              </a:r>
              <a:endParaRPr lang="fr-CH" sz="1400" b="1" dirty="0">
                <a:ln>
                  <a:solidFill>
                    <a:schemeClr val="accent3">
                      <a:lumMod val="75000"/>
                    </a:schemeClr>
                  </a:solidFill>
                </a:ln>
                <a:solidFill>
                  <a:srgbClr val="92D05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endParaRPr>
            </a:p>
          </p:txBody>
        </p:sp>
      </p:grpSp>
      <p:sp>
        <p:nvSpPr>
          <p:cNvPr id="46" name="Rechteck 45"/>
          <p:cNvSpPr/>
          <p:nvPr/>
        </p:nvSpPr>
        <p:spPr>
          <a:xfrm>
            <a:off x="1835696" y="5085184"/>
            <a:ext cx="1008112" cy="648072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b="1" dirty="0" smtClean="0">
                <a:solidFill>
                  <a:srgbClr val="0000CC"/>
                </a:solidFill>
              </a:rPr>
              <a:t>CULGE</a:t>
            </a:r>
            <a:endParaRPr lang="fr-CH" sz="1400" b="1" dirty="0">
              <a:solidFill>
                <a:srgbClr val="0000CC"/>
              </a:solidFill>
            </a:endParaRPr>
          </a:p>
        </p:txBody>
      </p:sp>
      <p:sp>
        <p:nvSpPr>
          <p:cNvPr id="73" name="Rechteck 72"/>
          <p:cNvSpPr/>
          <p:nvPr/>
        </p:nvSpPr>
        <p:spPr>
          <a:xfrm>
            <a:off x="3995936" y="5085184"/>
            <a:ext cx="1008112" cy="648072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b="1" dirty="0" smtClean="0">
                <a:solidFill>
                  <a:srgbClr val="0000CC"/>
                </a:solidFill>
              </a:rPr>
              <a:t>CULGE</a:t>
            </a:r>
          </a:p>
        </p:txBody>
      </p:sp>
      <p:sp>
        <p:nvSpPr>
          <p:cNvPr id="100" name="Rechteck 72"/>
          <p:cNvSpPr/>
          <p:nvPr/>
        </p:nvSpPr>
        <p:spPr>
          <a:xfrm>
            <a:off x="5076056" y="5085184"/>
            <a:ext cx="1008112" cy="648072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b="1" dirty="0" smtClean="0">
                <a:solidFill>
                  <a:srgbClr val="0000CC"/>
                </a:solidFill>
              </a:rPr>
              <a:t>CULGE</a:t>
            </a:r>
          </a:p>
        </p:txBody>
      </p:sp>
      <p:sp>
        <p:nvSpPr>
          <p:cNvPr id="86" name="Rechteck 85">
            <a:hlinkClick r:id="rId3" action="ppaction://hlinksldjump"/>
          </p:cNvPr>
          <p:cNvSpPr/>
          <p:nvPr/>
        </p:nvSpPr>
        <p:spPr>
          <a:xfrm>
            <a:off x="2915816" y="5085184"/>
            <a:ext cx="1008112" cy="648072"/>
          </a:xfrm>
          <a:prstGeom prst="rect">
            <a:avLst/>
          </a:prstGeom>
          <a:solidFill>
            <a:srgbClr val="009CD5"/>
          </a:solidFill>
          <a:ln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CH" sz="1400" b="1" dirty="0" smtClean="0">
                <a:solidFill>
                  <a:schemeClr val="bg1"/>
                </a:solidFill>
              </a:rPr>
              <a:t>WAFA</a:t>
            </a:r>
            <a:endParaRPr lang="fr-CH" sz="1400" b="1" dirty="0">
              <a:solidFill>
                <a:schemeClr val="bg1"/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6156176" y="4077072"/>
            <a:ext cx="1008112" cy="1656184"/>
            <a:chOff x="6156176" y="4149080"/>
            <a:chExt cx="1008112" cy="1656184"/>
          </a:xfrm>
        </p:grpSpPr>
        <p:sp>
          <p:nvSpPr>
            <p:cNvPr id="103" name="Rechteck 102">
              <a:hlinkClick r:id="rId4" action="ppaction://hlinksldjump"/>
            </p:cNvPr>
            <p:cNvSpPr/>
            <p:nvPr/>
          </p:nvSpPr>
          <p:spPr>
            <a:xfrm>
              <a:off x="6156176" y="5157192"/>
              <a:ext cx="1008112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err="1"/>
                <a:t>Unterrichtsfrei</a:t>
              </a:r>
              <a:r>
                <a:rPr lang="fr-CH" sz="1000" dirty="0"/>
                <a:t>/</a:t>
              </a:r>
              <a:r>
                <a:rPr lang="fr-CH" sz="1000" dirty="0" err="1"/>
                <a:t>Aktivitäten</a:t>
              </a:r>
              <a:endParaRPr lang="fr-CH" sz="1000" dirty="0"/>
            </a:p>
          </p:txBody>
        </p:sp>
        <p:sp>
          <p:nvSpPr>
            <p:cNvPr id="105" name="Rechteck 104">
              <a:hlinkClick r:id="rId4" action="ppaction://hlinksldjump"/>
            </p:cNvPr>
            <p:cNvSpPr/>
            <p:nvPr/>
          </p:nvSpPr>
          <p:spPr>
            <a:xfrm>
              <a:off x="6156176" y="4149080"/>
              <a:ext cx="1008112" cy="64807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err="1" smtClean="0"/>
                <a:t>Unterrichtsfrei</a:t>
              </a:r>
              <a:r>
                <a:rPr lang="fr-CH" sz="1000" dirty="0" smtClean="0"/>
                <a:t>/</a:t>
              </a:r>
              <a:r>
                <a:rPr lang="fr-CH" sz="1000" dirty="0" err="1" smtClean="0"/>
                <a:t>Aktivitäten</a:t>
              </a:r>
              <a:endParaRPr lang="fr-CH" sz="1000" dirty="0"/>
            </a:p>
          </p:txBody>
        </p:sp>
      </p:grpSp>
      <p:sp>
        <p:nvSpPr>
          <p:cNvPr id="61" name="Double Bracket 60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19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379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/>
      <p:bldP spid="40" grpId="0" animBg="1"/>
      <p:bldP spid="109" grpId="0"/>
      <p:bldP spid="46" grpId="0" animBg="1"/>
      <p:bldP spid="73" grpId="0" animBg="1"/>
      <p:bldP spid="100" grpId="0" animBg="1"/>
      <p:bldP spid="8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Beispiel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eines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Stundenplans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graphicFrame>
        <p:nvGraphicFramePr>
          <p:cNvPr id="62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270175482"/>
              </p:ext>
            </p:extLst>
          </p:nvPr>
        </p:nvGraphicFramePr>
        <p:xfrm>
          <a:off x="1643962" y="1484784"/>
          <a:ext cx="5856076" cy="40233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2413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52025"/>
                <a:gridCol w="2848036"/>
                <a:gridCol w="1056015"/>
              </a:tblGrid>
              <a:tr h="18526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err="1" smtClean="0"/>
                        <a:t>Fach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 smtClean="0"/>
                        <a:t>Stundenanzahl</a:t>
                      </a:r>
                      <a:endParaRPr lang="en-US" sz="1600" dirty="0" smtClean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DU</a:t>
                      </a:r>
                      <a:endParaRPr lang="en-US" sz="1600" dirty="0"/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Mathé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Français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Allux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Culgé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Fomos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GROPA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Ed.phys</a:t>
                      </a:r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Tutorat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BEST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WAFA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  <a:tr h="335280">
                <a:tc>
                  <a:txBody>
                    <a:bodyPr/>
                    <a:lstStyle/>
                    <a:p>
                      <a:pPr algn="ctr"/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en-US" sz="14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63" name="Notched Right Arrow 62"/>
          <p:cNvSpPr/>
          <p:nvPr/>
        </p:nvSpPr>
        <p:spPr>
          <a:xfrm>
            <a:off x="5786593" y="1980346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Notched Right Arrow 63"/>
          <p:cNvSpPr/>
          <p:nvPr/>
        </p:nvSpPr>
        <p:spPr>
          <a:xfrm>
            <a:off x="5786593" y="2310236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Notched Right Arrow 66"/>
          <p:cNvSpPr/>
          <p:nvPr/>
        </p:nvSpPr>
        <p:spPr>
          <a:xfrm>
            <a:off x="5786593" y="2639604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Notched Right Arrow 67"/>
          <p:cNvSpPr/>
          <p:nvPr/>
        </p:nvSpPr>
        <p:spPr>
          <a:xfrm>
            <a:off x="5786593" y="2983356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Notched Right Arrow 69"/>
          <p:cNvSpPr/>
          <p:nvPr/>
        </p:nvSpPr>
        <p:spPr>
          <a:xfrm>
            <a:off x="5786593" y="4318497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Notched Right Arrow 70"/>
          <p:cNvSpPr/>
          <p:nvPr/>
        </p:nvSpPr>
        <p:spPr>
          <a:xfrm>
            <a:off x="5786593" y="4660327"/>
            <a:ext cx="838200" cy="76200"/>
          </a:xfrm>
          <a:prstGeom prst="notchedRightArrow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4" name="Straight Connector 73"/>
          <p:cNvCxnSpPr/>
          <p:nvPr/>
        </p:nvCxnSpPr>
        <p:spPr>
          <a:xfrm>
            <a:off x="4499992" y="5191100"/>
            <a:ext cx="3015613" cy="0"/>
          </a:xfrm>
          <a:prstGeom prst="line">
            <a:avLst/>
          </a:prstGeom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ouble Bracket 11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20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00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7" grpId="0" animBg="1"/>
      <p:bldP spid="68" grpId="0" animBg="1"/>
      <p:bldP spid="70" grpId="0" animBg="1"/>
      <p:bldP spid="7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Arbeitsplan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13" name="Picture 12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26" t="15874" r="52300" b="15568"/>
          <a:stretch/>
        </p:blipFill>
        <p:spPr bwMode="auto">
          <a:xfrm>
            <a:off x="1220417" y="1442394"/>
            <a:ext cx="4575720" cy="5274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sp>
        <p:nvSpPr>
          <p:cNvPr id="6" name="Double Bracket 5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21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1610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Transports </a:t>
            </a:r>
            <a:r>
              <a:rPr lang="en-US" sz="4400" dirty="0" err="1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scolaires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1349191"/>
            <a:ext cx="5184576" cy="54459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541822"/>
            <a:ext cx="537143" cy="34285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28613" y="1945403"/>
            <a:ext cx="537143" cy="3428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721803"/>
            <a:ext cx="537143" cy="34285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5462407"/>
            <a:ext cx="537143" cy="34285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4541821"/>
            <a:ext cx="537143" cy="34285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15616" y="2348880"/>
            <a:ext cx="537143" cy="34285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292080" y="1340768"/>
            <a:ext cx="1152000" cy="144655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46D1D1"/>
                </a:solidFill>
              </a:rPr>
              <a:t>Ligne 1</a:t>
            </a:r>
          </a:p>
          <a:p>
            <a:r>
              <a:rPr lang="lb-LU" sz="1200" dirty="0" smtClean="0"/>
              <a:t>Eisenborn</a:t>
            </a:r>
          </a:p>
          <a:p>
            <a:r>
              <a:rPr lang="lb-LU" sz="1200" dirty="0" err="1" smtClean="0"/>
              <a:t>Imbringen</a:t>
            </a:r>
            <a:endParaRPr lang="lb-LU" sz="1200" dirty="0" smtClean="0"/>
          </a:p>
          <a:p>
            <a:r>
              <a:rPr lang="lb-LU" sz="1200" dirty="0" err="1" smtClean="0"/>
              <a:t>Bourglinster</a:t>
            </a:r>
            <a:endParaRPr lang="lb-LU" sz="1200" dirty="0" smtClean="0"/>
          </a:p>
          <a:p>
            <a:r>
              <a:rPr lang="lb-LU" sz="1200" dirty="0" err="1" smtClean="0"/>
              <a:t>Altlinster</a:t>
            </a:r>
            <a:endParaRPr lang="lb-LU" sz="1200" dirty="0" smtClean="0"/>
          </a:p>
          <a:p>
            <a:r>
              <a:rPr lang="lb-LU" sz="1200" dirty="0" err="1" smtClean="0"/>
              <a:t>Godbrange</a:t>
            </a:r>
            <a:endParaRPr lang="lb-LU" sz="1200" dirty="0" smtClean="0"/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6588224" y="1340768"/>
            <a:ext cx="1152000" cy="1631216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FFFF00"/>
                </a:solidFill>
              </a:rPr>
              <a:t>Ligne 2</a:t>
            </a:r>
          </a:p>
          <a:p>
            <a:r>
              <a:rPr lang="lb-LU" sz="1200" dirty="0" err="1" smtClean="0"/>
              <a:t>Larochette</a:t>
            </a:r>
            <a:endParaRPr lang="lb-LU" sz="1200" dirty="0" smtClean="0"/>
          </a:p>
          <a:p>
            <a:r>
              <a:rPr lang="lb-LU" sz="1200" dirty="0" smtClean="0"/>
              <a:t>Ernzen</a:t>
            </a:r>
          </a:p>
          <a:p>
            <a:r>
              <a:rPr lang="lb-LU" sz="1200" dirty="0" err="1" smtClean="0"/>
              <a:t>Heffingen</a:t>
            </a:r>
            <a:endParaRPr lang="lb-LU" sz="1200" dirty="0" smtClean="0"/>
          </a:p>
          <a:p>
            <a:r>
              <a:rPr lang="lb-LU" sz="1200" dirty="0" smtClean="0"/>
              <a:t>Reuland</a:t>
            </a:r>
          </a:p>
          <a:p>
            <a:r>
              <a:rPr lang="lb-LU" sz="1200" dirty="0" err="1" smtClean="0"/>
              <a:t>Bumenthal</a:t>
            </a:r>
            <a:endParaRPr lang="lb-LU" sz="1200" dirty="0" smtClean="0"/>
          </a:p>
          <a:p>
            <a:r>
              <a:rPr lang="lb-LU" sz="1200" dirty="0" err="1" smtClean="0"/>
              <a:t>Graulinster</a:t>
            </a:r>
            <a:endParaRPr lang="lb-LU" sz="1200" dirty="0" smtClean="0"/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884368" y="1340768"/>
            <a:ext cx="1152000" cy="236988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FF4900"/>
                </a:solidFill>
              </a:rPr>
              <a:t>Ligne 3</a:t>
            </a:r>
          </a:p>
          <a:p>
            <a:r>
              <a:rPr lang="lb-LU" sz="1200" dirty="0" err="1" smtClean="0"/>
              <a:t>Kobenbour</a:t>
            </a:r>
            <a:endParaRPr lang="lb-LU" sz="1200" dirty="0" smtClean="0"/>
          </a:p>
          <a:p>
            <a:r>
              <a:rPr lang="lb-LU" sz="1200" dirty="0" err="1" smtClean="0"/>
              <a:t>Hersberg</a:t>
            </a:r>
            <a:endParaRPr lang="lb-LU" sz="1200" dirty="0" smtClean="0"/>
          </a:p>
          <a:p>
            <a:r>
              <a:rPr lang="lb-LU" sz="1200" dirty="0" err="1" smtClean="0"/>
              <a:t>Altrier</a:t>
            </a:r>
            <a:endParaRPr lang="lb-LU" sz="1200" dirty="0" smtClean="0"/>
          </a:p>
          <a:p>
            <a:r>
              <a:rPr lang="lb-LU" sz="1200" dirty="0" smtClean="0"/>
              <a:t>Bech</a:t>
            </a:r>
          </a:p>
          <a:p>
            <a:r>
              <a:rPr lang="lb-LU" sz="1200" dirty="0" smtClean="0"/>
              <a:t>Brouch</a:t>
            </a:r>
          </a:p>
          <a:p>
            <a:r>
              <a:rPr lang="lb-LU" sz="1200" dirty="0" err="1" smtClean="0"/>
              <a:t>Zittig</a:t>
            </a:r>
            <a:endParaRPr lang="lb-LU" sz="1200" dirty="0" smtClean="0"/>
          </a:p>
          <a:p>
            <a:r>
              <a:rPr lang="lb-LU" sz="1200" dirty="0" err="1" smtClean="0"/>
              <a:t>Hemstal</a:t>
            </a:r>
            <a:endParaRPr lang="lb-LU" sz="1200" dirty="0" smtClean="0"/>
          </a:p>
          <a:p>
            <a:r>
              <a:rPr lang="lb-LU" sz="1200" dirty="0" err="1" smtClean="0"/>
              <a:t>Rippig</a:t>
            </a:r>
            <a:endParaRPr lang="lb-LU" sz="1200" dirty="0" smtClean="0"/>
          </a:p>
          <a:p>
            <a:r>
              <a:rPr lang="lb-LU" sz="1200" dirty="0" smtClean="0"/>
              <a:t>Beidweiler</a:t>
            </a:r>
          </a:p>
          <a:p>
            <a:r>
              <a:rPr lang="lb-LU" sz="1200" dirty="0" smtClean="0"/>
              <a:t>Eschweiler</a:t>
            </a:r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5292080" y="3827800"/>
            <a:ext cx="1152000" cy="2000548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FF00FF"/>
                </a:solidFill>
              </a:rPr>
              <a:t>Ligne 4</a:t>
            </a:r>
          </a:p>
          <a:p>
            <a:r>
              <a:rPr lang="lb-LU" sz="1200" dirty="0" smtClean="0"/>
              <a:t>Hostert</a:t>
            </a:r>
          </a:p>
          <a:p>
            <a:r>
              <a:rPr lang="lb-LU" sz="1200" dirty="0" err="1" smtClean="0"/>
              <a:t>Senningerberg</a:t>
            </a:r>
            <a:endParaRPr lang="lb-LU" sz="1200" dirty="0" smtClean="0"/>
          </a:p>
          <a:p>
            <a:r>
              <a:rPr lang="lb-LU" sz="1200" dirty="0" err="1" smtClean="0"/>
              <a:t>Senningen</a:t>
            </a:r>
            <a:endParaRPr lang="lb-LU" sz="1200" dirty="0" smtClean="0"/>
          </a:p>
          <a:p>
            <a:r>
              <a:rPr lang="lb-LU" sz="1200" dirty="0" err="1" smtClean="0"/>
              <a:t>Niederanven</a:t>
            </a:r>
            <a:endParaRPr lang="lb-LU" sz="1200" dirty="0" smtClean="0"/>
          </a:p>
          <a:p>
            <a:r>
              <a:rPr lang="lb-LU" sz="1200" dirty="0" err="1" smtClean="0"/>
              <a:t>Oberanven</a:t>
            </a:r>
            <a:endParaRPr lang="lb-LU" sz="1200" dirty="0" smtClean="0"/>
          </a:p>
          <a:p>
            <a:r>
              <a:rPr lang="lb-LU" sz="1200" dirty="0" err="1" smtClean="0"/>
              <a:t>Rameldange</a:t>
            </a:r>
            <a:endParaRPr lang="lb-LU" sz="1200" dirty="0" smtClean="0"/>
          </a:p>
          <a:p>
            <a:r>
              <a:rPr lang="lb-LU" sz="1200" dirty="0" smtClean="0"/>
              <a:t>Ernster</a:t>
            </a:r>
          </a:p>
          <a:p>
            <a:r>
              <a:rPr lang="lb-LU" sz="1200" dirty="0" err="1" smtClean="0"/>
              <a:t>Gonderange</a:t>
            </a:r>
            <a:endParaRPr lang="lb-LU" sz="1200" dirty="0"/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6588224" y="3827800"/>
            <a:ext cx="1152000" cy="1446550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00B95D"/>
                </a:solidFill>
              </a:rPr>
              <a:t>Ligne 5</a:t>
            </a:r>
          </a:p>
          <a:p>
            <a:r>
              <a:rPr lang="lb-LU" sz="1200" dirty="0" err="1" smtClean="0"/>
              <a:t>Betzdorf</a:t>
            </a:r>
            <a:endParaRPr lang="lb-LU" sz="1200" dirty="0" smtClean="0"/>
          </a:p>
          <a:p>
            <a:r>
              <a:rPr lang="lb-LU" sz="1200" dirty="0" err="1" smtClean="0"/>
              <a:t>Mensdorf</a:t>
            </a:r>
            <a:endParaRPr lang="lb-LU" sz="1200" dirty="0" smtClean="0"/>
          </a:p>
          <a:p>
            <a:r>
              <a:rPr lang="lb-LU" sz="1200" dirty="0" err="1" smtClean="0"/>
              <a:t>Roodt</a:t>
            </a:r>
            <a:r>
              <a:rPr lang="lb-LU" sz="1200" dirty="0" smtClean="0"/>
              <a:t>/Syre</a:t>
            </a:r>
          </a:p>
          <a:p>
            <a:r>
              <a:rPr lang="lb-LU" sz="1200" dirty="0" err="1" smtClean="0"/>
              <a:t>Olingen</a:t>
            </a:r>
            <a:endParaRPr lang="lb-LU" sz="1200" dirty="0" smtClean="0"/>
          </a:p>
          <a:p>
            <a:r>
              <a:rPr lang="lb-LU" sz="1200" dirty="0" smtClean="0"/>
              <a:t>Rodenbourg</a:t>
            </a:r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4" name="TextBox 23"/>
          <p:cNvSpPr txBox="1"/>
          <p:nvPr/>
        </p:nvSpPr>
        <p:spPr>
          <a:xfrm>
            <a:off x="7884368" y="3827800"/>
            <a:ext cx="1152128" cy="1815882"/>
          </a:xfrm>
          <a:prstGeom prst="rect">
            <a:avLst/>
          </a:prstGeom>
          <a:solidFill>
            <a:schemeClr val="bg1">
              <a:lumMod val="50000"/>
            </a:schemeClr>
          </a:solidFill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lb-LU" sz="1600" b="1" u="sng" dirty="0" smtClean="0">
                <a:solidFill>
                  <a:srgbClr val="F97BFD"/>
                </a:solidFill>
              </a:rPr>
              <a:t>Ligne 6</a:t>
            </a:r>
          </a:p>
          <a:p>
            <a:r>
              <a:rPr lang="lb-LU" sz="1200" dirty="0" err="1" smtClean="0"/>
              <a:t>Meydembourg</a:t>
            </a:r>
            <a:endParaRPr lang="lb-LU" sz="1200" dirty="0" smtClean="0"/>
          </a:p>
          <a:p>
            <a:r>
              <a:rPr lang="lb-LU" sz="1200" dirty="0" smtClean="0"/>
              <a:t>Angelsberg</a:t>
            </a:r>
          </a:p>
          <a:p>
            <a:r>
              <a:rPr lang="lb-LU" sz="1200" dirty="0" smtClean="0"/>
              <a:t>Schoos</a:t>
            </a:r>
          </a:p>
          <a:p>
            <a:r>
              <a:rPr lang="lb-LU" sz="1200" dirty="0" smtClean="0"/>
              <a:t>Fischbach</a:t>
            </a:r>
          </a:p>
          <a:p>
            <a:r>
              <a:rPr lang="lb-LU" sz="1200" dirty="0" err="1" smtClean="0"/>
              <a:t>Koedange</a:t>
            </a:r>
            <a:endParaRPr lang="lb-LU" sz="1200" dirty="0" smtClean="0"/>
          </a:p>
          <a:p>
            <a:r>
              <a:rPr lang="lb-LU" sz="1200" dirty="0" err="1" smtClean="0"/>
              <a:t>Altlinster</a:t>
            </a:r>
            <a:endParaRPr lang="lb-LU" sz="1200" dirty="0" smtClean="0"/>
          </a:p>
          <a:p>
            <a:r>
              <a:rPr lang="lb-LU" sz="1200" dirty="0" err="1" smtClean="0"/>
              <a:t>Godbrange</a:t>
            </a:r>
            <a:endParaRPr lang="lb-LU" sz="1200" dirty="0" smtClean="0"/>
          </a:p>
          <a:p>
            <a:r>
              <a:rPr lang="lb-LU" sz="1200" dirty="0" err="1" smtClean="0"/>
              <a:t>Junglinster</a:t>
            </a:r>
            <a:endParaRPr lang="fr-CH" sz="1200" dirty="0"/>
          </a:p>
        </p:txBody>
      </p:sp>
      <p:sp>
        <p:nvSpPr>
          <p:cNvPr id="25" name="Double Bracket 24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22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0535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38000" decel="6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44444E-6 C 0.00017 -0.00324 -0.00035 -0.01134 0.00295 -0.01227 C 0.00347 -0.01365 0.00469 -0.01412 0.00573 -0.01481 C 0.00833 -0.01828 0.01146 -0.02014 0.01319 -0.02477 C 0.01337 -0.02615 0.01406 -0.02754 0.01458 -0.02893 C 0.0151 -0.03217 0.0151 -0.03819 0.01666 -0.04097 C 0.01788 -0.04305 0.02396 -0.04953 0.02569 -0.05092 C 0.02726 -0.05208 0.02934 -0.05254 0.03125 -0.05277 C 0.03368 -0.05301 0.03871 -0.0537 0.03871 -0.0537 C 0.04653 -0.05324 0.05416 -0.05254 0.06198 -0.05208 C 0.06458 -0.05139 0.06528 -0.05115 0.06823 -0.05162 C 0.06788 -0.05347 0.06736 -0.05486 0.06632 -0.05602 C 0.06614 -0.05717 0.0658 -0.05833 0.06545 -0.05949 C 0.06528 -0.0618 0.0651 -0.06527 0.06337 -0.06643 C 0.06285 -0.06782 0.0625 -0.06921 0.06215 -0.0706 C 0.0618 -0.07754 0.06059 -0.08402 0.05868 -0.09051 C 0.05903 -0.09652 0.05903 -0.10162 0.06198 -0.10648 C 0.06215 -0.10787 0.06285 -0.1081 0.06319 -0.10949 C 0.06337 -0.11134 0.06389 -0.11273 0.06458 -0.11435 C 0.0651 -0.1169 0.06545 -0.11898 0.06701 -0.1206 C 0.06788 -0.12315 0.0691 -0.12754 0.07048 -0.1294 C 0.07118 -0.13032 0.07291 -0.13171 0.07291 -0.13171 C 0.07344 -0.1331 0.07465 -0.13426 0.07569 -0.13449 C 0.07639 -0.13565 0.07726 -0.13703 0.0783 -0.13727 C 0.07882 -0.13842 0.07899 -0.13912 0.07986 -0.13981 C 0.08003 -0.1412 0.08107 -0.14236 0.08194 -0.14328 C 0.08229 -0.14537 0.08333 -0.14768 0.08403 -0.14977 C 0.08472 -0.15463 0.08351 -0.14791 0.08489 -0.15208 C 0.08559 -0.15416 0.08576 -0.15764 0.08611 -0.15995 C 0.08628 -0.16319 0.08611 -0.1699 0.08871 -0.17199 C 0.08941 -0.17268 0.09028 -0.17338 0.09114 -0.17384 C 0.09166 -0.1743 0.09288 -0.17477 0.09288 -0.17477 C 0.09531 -0.17453 0.09687 -0.17384 0.09913 -0.17315 C 0.09982 -0.17199 0.10104 -0.17106 0.10208 -0.17037 C 0.1026 -0.16921 0.10278 -0.16828 0.10364 -0.16759 C 0.10382 -0.1662 0.10607 -0.15879 0.10694 -0.1581 C 0.10729 -0.15555 0.10833 -0.14977 0.10989 -0.14815 C 0.11007 -0.14676 0.11041 -0.14606 0.11111 -0.1449 C 0.11146 -0.14259 0.11319 -0.13981 0.11458 -0.13865 C 0.11528 -0.1368 0.11632 -0.13541 0.11788 -0.13449 C 0.11892 -0.13194 0.12048 -0.13009 0.12118 -0.12708 C 0.12222 -0.12245 0.12239 -0.11736 0.12326 -0.11273 C 0.12361 -0.11041 0.12396 -0.10509 0.12569 -0.10393 C 0.12708 -0.10092 0.12812 -0.10023 0.1309 -0.09977 C 0.13385 -0.09791 0.1342 -0.09652 0.13541 -0.09259 C 0.13489 -0.08842 0.13559 -0.08958 0.1342 -0.08819 C 0.13351 -0.08379 0.13177 -0.08009 0.12916 -0.07754 C 0.12847 -0.07592 0.12795 -0.07384 0.12673 -0.07268 C 0.12604 -0.06759 0.12656 -0.06805 0.12795 -0.06435 " pathEditMode="relative" ptsTypes="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7362E-19 5.18519E-6 C 0.00069 0.00232 0.00086 0.00464 0.00243 0.00626 C 0.00295 0.00719 0.00347 0.00834 0.00381 0.0095 C 0.00416 0.01019 0.00451 0.01182 0.00451 0.01182 C 0.00486 0.01506 0.00538 0.01969 0.00746 0.02177 C 0.00954 0.02617 0.00902 0.03126 0.01076 0.03566 C 0.01145 0.03728 0.01267 0.03867 0.01371 0.04006 C 0.01388 0.04144 0.01441 0.04168 0.01493 0.04283 C 0.01562 0.04769 0.021 0.05001 0.02413 0.05163 C 0.02569 0.05371 0.0243 0.05232 0.02621 0.05302 C 0.02673 0.05325 0.02795 0.05394 0.02795 0.05394 C 0.02934 0.05371 0.03072 0.05371 0.03211 0.05348 C 0.03246 0.05348 0.03263 0.05302 0.03298 0.05279 C 0.03385 0.05232 0.03541 0.05186 0.03541 0.05186 C 0.03593 0.05117 0.03645 0.05001 0.03715 0.04955 C 0.03767 0.04908 0.03888 0.04839 0.03888 0.04839 C 0.03958 0.04677 0.04166 0.04631 0.04305 0.04607 C 0.04583 0.04631 0.04427 0.04631 0.04583 0.04839 C 0.04635 0.05001 0.04618 0.05186 0.0467 0.05348 C 0.04687 0.06043 0.04548 0.07663 0.05 0.08404 C 0.05034 0.08589 0.05086 0.08751 0.05121 0.08913 C 0.05138 0.0926 0.05173 0.09584 0.05243 0.09908 C 0.0526 0.10117 0.0526 0.10626 0.05416 0.10719 C 0.06041 0.10649 0.0592 0.10626 0.06753 0.10672 C 0.06961 0.10788 0.07239 0.10834 0.07465 0.10857 C 0.07673 0.10973 0.07934 0.11066 0.08159 0.11112 C 0.08298 0.11205 0.08385 0.11251 0.08541 0.11297 C 0.08576 0.1139 0.09114 0.11644 0.09253 0.11691 C 0.09322 0.1183 0.09392 0.1183 0.09513 0.11853 C 0.09566 0.11992 0.09583 0.12154 0.09618 0.12293 C 0.09635 0.12686 0.09652 0.12848 0.09618 0.13334 C 0.096 0.1345 0.09513 0.13682 0.09513 0.13682 C 0.09531 0.14492 0.09427 0.14932 0.09618 0.15557 C 0.09652 0.16112 0.09548 0.1683 0.09826 0.17293 C 0.09843 0.17432 0.10017 0.17663 0.10121 0.17686 C 0.10329 0.1808 0.11215 0.18219 0.11545 0.18242 C 0.11666 0.18219 0.1177 0.18149 0.11875 0.18057 C 0.11909 0.17964 0.12031 0.17848 0.12118 0.17802 C 0.12204 0.17617 0.125 0.17107 0.12621 0.17015 C 0.12638 0.16853 0.12691 0.16876 0.12795 0.16783 C 0.12864 0.16668 0.12951 0.16621 0.13038 0.16552 C 0.1309 0.16459 0.13263 0.16344 0.13263 0.16344 C 0.13402 0.16112 0.13316 0.16158 0.13472 0.16112 C 0.13541 0.16019 0.13628 0.15973 0.1368 0.15857 C 0.13732 0.15881 0.13784 0.15904 0.13784 0.15996 C 0.13784 0.16598 0.13697 0.16691 0.13593 0.17131 C 0.13559 0.17293 0.13472 0.17617 0.13472 0.17617 C 0.13402 0.18381 0.13229 0.19191 0.12968 0.19885 C 0.12934 0.20094 0.12604 0.21019 0.12465 0.21112 C 0.12413 0.21251 0.12309 0.21367 0.12222 0.21459 C 0.12204 0.21621 0.12152 0.21598 0.12048 0.21691 C 0.11979 0.21899 0.11788 0.22107 0.11666 0.22293 C 0.11579 0.22455 0.11527 0.22686 0.11388 0.22779 C 0.11284 0.23033 0.11145 0.23357 0.10972 0.23519 C 0.10937 0.23705 0.10798 0.2382 0.10677 0.23913 C 0.10607 0.24029 0.1052 0.24168 0.10416 0.24191 C 0.10173 0.24816 0.09791 0.25325 0.09253 0.25464 C 0.09131 0.25603 0.08958 0.25649 0.08802 0.25719 C 0.08506 0.2595 0.08229 0.26205 0.07881 0.26297 C 0.07847 0.2632 0.07829 0.26367 0.07795 0.2639 C 0.0776 0.26413 0.07725 0.2639 0.07708 0.26413 C 0.07638 0.26482 0.07586 0.26621 0.075 0.26691 C 0.07413 0.26945 0.07256 0.27131 0.0717 0.27385 C 0.07118 0.27547 0.07135 0.27686 0.07013 0.27802 C 0.06996 0.27987 0.06927 0.28219 0.06875 0.28404 C 0.0684 0.28658 0.06805 0.2882 0.06805 0.29075 " pathEditMode="relative" ptsTypes="fffffffffffffffffffffffffffffffffffffffffffffffffffffffffffffffffA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463 C 0.00243 0.00509 0.00451 0.00718 0.00711 0.00764 C 0.0092 0.0088 0.01145 0.00764 0.01336 0.00926 C 0.01389 0.01042 0.01458 0.01204 0.01545 0.0125 C 0.01579 0.01435 0.01718 0.0162 0.0184 0.01713 C 0.02239 0.01667 0.01979 0.01528 0.02291 0.01481 C 0.025 0.01458 0.02725 0.01458 0.02934 0.01435 C 0.03038 0.01412 0.0309 0.01319 0.03177 0.0125 C 0.03229 0.01088 0.03194 0.01065 0.03333 0.00972 C 0.03454 0.00741 0.03628 0.00625 0.03836 0.00579 C 0.03993 0.00417 0.04184 0.00347 0.0434 0.00185 C 0.04444 -0.0007 0.0467 -0.00093 0.04843 -0.00185 C 0.05 -0.00463 0.05208 -0.00509 0.05416 -0.00695 C 0.0552 -0.00787 0.05573 -0.00903 0.05677 -0.00972 C 0.05798 -0.01273 0.06093 -0.01458 0.06336 -0.01482 C 0.0651 -0.01528 0.06684 -0.01528 0.0684 -0.0162 C 0.0743 -0.01574 0.08003 -0.01505 0.08593 -0.01482 C 0.09045 -0.01412 0.08975 -0.00532 0.09166 -0.00093 C 0.09253 0.00463 0.09739 0.00486 0.10086 0.00532 C 0.10191 0.00579 0.10208 0.00671 0.10295 0.00764 C 0.10312 0.00995 0.10382 0.0118 0.10416 0.01412 C 0.10399 0.02014 0.10503 0.02731 0.10104 0.03148 C 0.09965 0.03449 0.09774 0.03727 0.0967 0.04028 C 0.096 0.04213 0.096 0.04421 0.09479 0.04537 C 0.09461 0.04676 0.09444 0.04768 0.09392 0.04907 C 0.09357 0.05185 0.0927 0.05486 0.09184 0.05741 C 0.09149 0.05926 0.09114 0.06157 0.08975 0.0625 C 0.08906 0.06389 0.08871 0.06412 0.08767 0.06481 C 0.08698 0.06597 0.08576 0.0669 0.08472 0.06759 C 0.0842 0.06921 0.08368 0.0706 0.08264 0.07153 C 0.08211 0.07268 0.08229 0.07338 0.08142 0.0743 C 0.08073 0.0794 0.07639 0.07986 0.07343 0.08148 C 0.07257 0.08125 0.0717 0.08125 0.071 0.08079 C 0.06996 0.08009 0.06892 0.07454 0.06875 0.07315 C 0.06892 0.06366 0.06892 0.06343 0.06961 0.05648 C 0.06996 0.05393 0.07083 0.04861 0.07083 0.04884 C 0.071 0.04329 0.07274 0.03356 0.06805 0.03102 C 0.06614 0.03125 0.06545 0.03148 0.06389 0.03241 C 0.06354 0.03333 0.06128 0.0375 0.06059 0.03796 C 0.06041 0.03912 0.05659 0.0456 0.05555 0.04653 C 0.05503 0.04792 0.05434 0.04815 0.05312 0.04861 C 0.04757 0.05301 0.04097 0.0537 0.03507 0.05602 C 0.03177 0.05741 0.02864 0.0588 0.02517 0.05972 C 0.02395 0.06042 0.02291 0.06134 0.0217 0.06157 C 0.021 0.06343 0.0151 0.06667 0.01336 0.06713 C 0.0118 0.06805 0.01024 0.06875 0.00885 0.06991 C 0.00816 0.0713 0.00764 0.0713 0.00642 0.07153 C 0.00573 0.07268 0.0052 0.07268 0.00416 0.07315 C 0.00329 0.0743 0.00208 0.07523 0.00104 0.07546 C -0.00105 0.07662 0.00034 0.07685 -0.00278 0.07708 C -0.00608 0.07824 -0.00921 0.07986 -0.01233 0.08148 C -0.0132 0.0831 -0.0132 0.08495 -0.01164 0.08542 C -0.0099 0.08843 -0.01198 0.09236 -0.01372 0.09468 C -0.01424 0.09606 -0.01476 0.09722 -0.01563 0.09815 C -0.0158 0.0993 -0.01615 0.10023 -0.0165 0.10139 C -0.01563 0.10393 -0.01493 0.10764 -0.01372 0.10972 C -0.01355 0.11227 -0.01337 0.11805 -0.01164 0.11921 C -0.01146 0.12106 -0.01094 0.12245 -0.01042 0.12407 C -0.01025 0.12546 -0.00921 0.12662 -0.00834 0.12755 C -0.00782 0.1287 -0.00747 0.1294 -0.0073 0.13079 C -0.00764 0.13426 -0.00782 0.13866 -0.00903 0.1419 C -0.00921 0.14375 -0.00903 0.14583 -0.00938 0.14768 C -0.00955 0.14907 -0.01268 0.14977 -0.01355 0.15046 C -0.01424 0.15208 -0.01424 0.15301 -0.01563 0.15324 C -0.01667 0.15486 -0.01736 0.15463 -0.0191 0.15486 C -0.01997 0.15532 -0.02066 0.15579 -0.02153 0.15648 C -0.02205 0.15764 -0.02448 0.16018 -0.0257 0.16042 C -0.02674 0.16227 -0.02917 0.1625 -0.03073 0.16319 C -0.03334 0.16435 -0.03594 0.16667 -0.03855 0.16713 C -0.04063 0.16829 -0.04271 0.16852 -0.04497 0.16875 C -0.04618 0.16921 -0.04861 0.17037 -0.04861 0.1706 C -0.04966 0.17222 -0.05035 0.17106 -0.05157 0.17361 C -0.05278 0.17616 -0.05348 0.17755 -0.05573 0.17824 C -0.05695 0.18055 -0.05938 0.18171 -0.06111 0.18356 C -0.06181 0.18495 -0.06198 0.1868 -0.0632 0.1875 C -0.06372 0.18912 -0.06407 0.19074 -0.06528 0.19143 C -0.06615 0.19352 -0.06736 0.19606 -0.0691 0.19653 C -0.07032 0.19745 -0.07066 0.19884 -0.07205 0.1993 C -0.0724 0.20046 -0.07361 0.20139 -0.07448 0.20208 C -0.07483 0.20324 -0.07605 0.20417 -0.07691 0.20463 C -0.07761 0.20625 -0.07865 0.20671 -0.07986 0.20741 C -0.08056 0.2088 -0.08091 0.20856 -0.08195 0.20926 C -0.08299 0.21088 -0.08438 0.21042 -0.08577 0.21018 C -0.08664 0.2081 -0.08646 0.20579 -0.08733 0.2037 C -0.08768 0.20185 -0.08907 0.2 -0.09028 0.19907 C -0.0908 0.19792 -0.0915 0.19768 -0.09236 0.19699 C -0.09323 0.19398 -0.09566 0.19398 -0.09792 0.19352 C -0.10018 0.19305 -0.1 0.19398 -0.1 0.19213 " pathEditMode="relative" rAng="0" ptsTypes="fffffffffffffffffffffffffffffffffffffffffffffffffffffffffffffffffffffffffffffffffffffffA">
                                      <p:cBhvr>
                                        <p:cTn id="1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" y="925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3.7037E-7 C -0.00208 -0.00209 -0.00452 -0.00556 -0.00712 -0.00625 C -0.00851 -0.00718 -0.01007 -0.0081 -0.01163 -0.00903 C -0.01215 -0.00949 -0.01337 -0.00996 -0.01337 -0.00996 C -0.01875 -0.00949 -0.01771 -0.00972 -0.02118 -0.00787 C -0.0217 -0.00648 -0.0224 -0.00625 -0.02327 -0.0051 C -0.02361 -0.00394 -0.02379 -0.00301 -0.02413 -0.00185 C -0.02448 0.00949 -0.02327 0.01782 -0.03073 0.02384 C -0.03142 0.02546 -0.03247 0.02685 -0.03368 0.02778 C -0.03455 0.02986 -0.03663 0.03102 -0.0382 0.03217 C -0.03906 0.03403 -0.03924 0.03472 -0.0382 0.03657 C -0.03368 0.03611 -0.03368 0.03611 -0.03073 0.03541 C -0.02986 0.03495 -0.02917 0.03426 -0.0283 0.03379 C -0.02708 0.03148 -0.02344 0.03055 -0.02118 0.02986 C -0.0184 0.02801 -0.01736 0.02916 -0.01337 0.0294 C -0.01233 0.02986 -0.01233 0.03078 -0.01129 0.03148 C -0.01077 0.03264 -0.01007 0.03449 -0.0092 0.03495 C -0.00886 0.03727 -0.00799 0.04004 -0.00625 0.04097 C -0.00434 0.03773 -0.00521 0.03472 -0.00504 0.02986 C -0.00139 0.03078 -0.00191 0.03657 0.00052 0.03727 C 0.00121 0.03657 0.00173 0.03565 0.00243 0.03495 C 0.0026 0.03379 0.00295 0.03287 0.0033 0.03171 C 0.00347 0.02847 0.00417 0.0243 0.00625 0.02268 C 0.00677 0.02129 0.00712 0.0206 0.00798 0.01944 C 0.00833 0.01805 0.00937 0.01666 0.01042 0.01597 C 0.0125 0.01227 0.01996 0.00972 0.02344 0.00926 C 0.025 0.00879 0.02639 0.0081 0.02795 0.00764 C 0.02917 0.00463 0.02708 0.00926 0.02951 0.00648 C 0.03003 0.00578 0.02986 0.00463 0.03038 0.00393 C 0.03073 0.00115 0.0309 -0.00047 0.02917 -0.00278 C 0.02847 -0.00371 0.02673 -0.00463 0.02673 -0.00463 C 0.02604 -0.00602 0.02378 -0.00741 0.02378 -0.00741 C 0.02274 -0.00926 0.02274 -0.01158 0.02222 -0.01389 C 0.02205 -0.01551 0.02187 -0.01806 0.02118 -0.01945 C 0.02066 -0.0206 0.0184 -0.0213 0.0184 -0.0213 C 0.01371 -0.02107 0.01007 -0.0206 0.00538 -0.02107 C 0.00382 -0.02153 0.00243 -0.02246 0.00087 -0.02292 C -0.00052 -0.02547 -0.00087 -0.02709 0.00035 -0.03056 C 0.00087 -0.03449 0.00191 -0.03843 0.0033 -0.04213 C 0.00347 -0.04375 0.00434 -0.04537 0.00538 -0.0463 C 0.0059 -0.04746 0.0066 -0.05 0.0066 -0.05 C 0.00625 -0.05255 0.00555 -0.05324 0.00382 -0.05463 C 0.0026 -0.05672 0.00035 -0.05903 -0.00156 -0.05996 C -0.00278 -0.06158 -0.00434 -0.06366 -0.00573 -0.06505 C -0.00642 -0.06991 -0.00087 -0.06991 0.00139 -0.07014 C 0.00243 -0.07084 0.00347 -0.07107 0.00451 -0.07176 C 0.00503 -0.07292 0.00764 -0.07662 0.00833 -0.07732 C 0.00885 -0.07847 0.00955 -0.08056 0.01042 -0.08102 C 0.01111 -0.08264 0.01389 -0.09005 0.01458 -0.09051 C 0.01528 -0.09375 0.01528 -0.09746 0.01597 -0.1007 C 0.01667 -0.10463 0.01858 -0.1081 0.01927 -0.11227 C 0.01927 -0.12454 0.02153 -0.1375 0.01805 -0.14885 C 0.01823 -0.15463 0.01701 -0.15903 0.02135 -0.16019 C 0.0243 -0.16204 0.02639 -0.15972 0.02882 -0.15834 C 0.02986 -0.15857 0.0309 -0.15834 0.03177 -0.1588 C 0.0342 -0.15996 0.03403 -0.16297 0.03576 -0.16459 C 0.03854 -0.17084 0.04149 -0.17709 0.04496 -0.18287 C 0.04531 -0.18496 0.04548 -0.1875 0.04375 -0.18797 C 0.04323 -0.18935 0.04201 -0.19051 0.04097 -0.19074 C 0.04062 -0.19144 0.03958 -0.19213 0.03958 -0.19213 " pathEditMode="relative" ptsTypes="fffffffffffffffffffffffffffffffffffffffffffffffffffffffffffA"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2.59259E-6 C -0.00347 0.00116 0.00052 -2.59259E-6 -0.00261 0.0007 C -0.00365 0.00093 -0.00591 0.00162 -0.00591 0.00162 C -0.00677 0.00232 -0.00712 0.00324 -0.00799 0.00394 C -0.00834 0.00509 -0.00938 0.00718 -0.00938 0.00718 C -0.00955 0.00972 -0.00955 0.01227 -0.01146 0.0132 C -0.01163 0.01366 -0.01181 0.01412 -0.01216 0.01435 C -0.01233 0.01458 -0.01285 0.01435 -0.01302 0.01458 C -0.01372 0.01528 -0.01389 0.01667 -0.01459 0.01736 C -0.01511 0.02107 -0.01597 0.02176 -0.01806 0.02384 C -0.01945 0.02847 -0.01875 0.0338 -0.01771 0.03843 C -0.01788 0.04097 -0.01771 0.04352 -0.01806 0.04607 C -0.01806 0.04653 -0.02222 0.04769 -0.02379 0.04838 C -0.02448 0.04954 -0.0257 0.04977 -0.02674 0.05046 C -0.03108 0.05301 -0.03594 0.05394 -0.04063 0.05509 C -0.0415 0.05556 -0.04219 0.05602 -0.04306 0.05625 C -0.04462 0.05718 -0.04636 0.05787 -0.04809 0.05833 C -0.04896 0.05857 -0.05052 0.05903 -0.05052 0.05903 C -0.05191 0.06065 -0.0533 0.06042 -0.05521 0.06065 C -0.05729 0.06204 -0.0625 0.06412 -0.06389 0.06551 C -0.06476 0.06644 -0.06545 0.06713 -0.06667 0.06736 C -0.06788 0.06806 -0.06893 0.06875 -0.07014 0.06898 C -0.07049 0.06991 -0.07622 0.07269 -0.07761 0.07292 C -0.08247 0.07546 -0.08733 0.07685 -0.09219 0.0794 C -0.09271 0.08102 -0.09462 0.0838 -0.09462 0.0838 C -0.09479 0.08519 -0.09531 0.08542 -0.09584 0.08658 C -0.09601 0.0882 -0.09653 0.08935 -0.0967 0.09097 C -0.09688 0.10023 -0.09809 0.10255 -0.10087 0.10995 C -0.10139 0.11296 -0.10261 0.11644 -0.10347 0.11945 C -0.10313 0.12245 -0.10313 0.12431 -0.10139 0.12616 C -0.10052 0.12847 -0.09966 0.13125 -0.09896 0.1338 C -0.10018 0.13796 -0.10886 0.13449 -0.10886 0.13449 C -0.11059 0.13357 -0.11129 0.13148 -0.11302 0.13056 C -0.11441 0.1287 -0.11684 0.12593 -0.11893 0.12546 C -0.11997 0.12477 -0.12066 0.12454 -0.1217 0.12431 C -0.12222 0.12269 -0.12275 0.12245 -0.12379 0.12153 C -0.12413 0.11829 -0.125 0.11528 -0.12587 0.11227 C -0.1257 0.11088 -0.12552 0.10741 -0.12466 0.10625 C -0.12413 0.10556 -0.12292 0.10486 -0.12222 0.1044 C -0.1217 0.10394 -0.12049 0.10347 -0.12049 0.10347 C -0.11875 0.10116 -0.1158 0.10023 -0.11354 0.09884 C -0.11285 0.09769 -0.11268 0.09676 -0.11181 0.09607 C -0.11094 0.09421 -0.11042 0.09213 -0.10886 0.09097 C -0.10799 0.08866 -0.1092 0.09144 -0.10764 0.08935 C -0.10712 0.08866 -0.10643 0.08727 -0.10643 0.08727 C -0.10591 0.08426 -0.10452 0.0794 -0.10313 0.07708 C -0.10295 0.075 -0.10243 0.07338 -0.10139 0.07176 C -0.10104 0.07014 -0.10104 0.06921 -0.10018 0.06783 C -0.1 0.06644 -0.09948 0.06574 -0.09896 0.06458 C -0.09879 0.0632 -0.09844 0.06227 -0.09792 0.06111 C -0.0974 0.05857 -0.09566 0.05602 -0.09393 0.0544 C -0.09341 0.05324 -0.09184 0.05116 -0.09184 0.05116 C -0.09115 0.04931 -0.09045 0.04792 -0.08889 0.04722 C -0.08802 0.04537 -0.08611 0.04306 -0.08472 0.04167 C -0.08403 0.04028 -0.0842 0.03958 -0.08299 0.03935 C -0.08177 0.03773 -0.08125 0.03704 -0.07969 0.03611 C -0.079 0.03449 -0.07813 0.03403 -0.07761 0.03218 C -0.0783 0.02917 -0.08212 0.02778 -0.08438 0.02708 C -0.08837 0.02431 -0.09323 0.02107 -0.09757 0.01991 C -0.09809 0.01852 -0.10087 0.01736 -0.10209 0.01713 C -0.10382 0.0162 -0.10556 0.01597 -0.10729 0.01505 C -0.10955 0.01389 -0.11111 0.01204 -0.11337 0.01111 C -0.11684 0.00833 -0.11979 0.00324 -0.12396 0.00208 C -0.12535 0.00116 -0.12674 0.00023 -0.12795 -0.00069 C -0.12865 -0.00185 -0.12917 -0.00347 -0.13004 -0.00393 C -0.13021 -0.00555 -0.13091 -0.00532 -0.13143 -0.00671 C -0.13281 -0.00995 -0.13351 -0.01458 -0.13629 -0.01597 C -0.1375 -0.01759 -0.13889 -0.01898 -0.14045 -0.02014 C -0.14132 -0.02176 -0.14254 -0.02315 -0.14375 -0.0243 C -0.14427 -0.02477 -0.14549 -0.02569 -0.14549 -0.02569 C -0.14618 -0.02685 -0.14653 -0.02708 -0.14757 -0.02731 C -0.14861 -0.02917 -0.15087 -0.03241 -0.15261 -0.03287 C -0.1533 -0.03426 -0.1566 -0.03657 -0.15799 -0.03727 C -0.1592 -0.03958 -0.16389 -0.03958 -0.16563 -0.03958 C -0.16736 -0.04028 -0.16927 -0.04074 -0.17101 -0.0412 C -0.17205 -0.0419 -0.17275 -0.04213 -0.17379 -0.04236 C -0.17448 -0.04375 -0.1757 -0.04514 -0.17674 -0.04606 C -0.17743 -0.04745 -0.1783 -0.04838 -0.17917 -0.04954 C -0.18056 -0.05139 -0.18125 -0.05417 -0.18264 -0.05602 C -0.18299 -0.05717 -0.18368 -0.0581 -0.18438 -0.05903 " pathEditMode="relative" ptsTypes="fffffffffffffffffffffffffffffffffffffffffffffffffffffffffffffffffffffffffffffffA">
                                      <p:cBhvr>
                                        <p:cTn id="3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48148E-6 C -0.00104 1.48148E-6 -0.00225 1.48148E-6 -0.0033 -0.00023 C -0.00468 -0.00046 -0.00764 -0.00116 -0.00764 -0.00116 C -0.01059 -0.00092 -0.01319 -0.00023 -0.01597 1.48148E-6 C -0.01701 0.0007 -0.01805 0.00139 -0.01927 0.00162 C -0.02048 0.00324 -0.02257 0.00533 -0.02413 0.00648 C -0.0243 0.00764 -0.02517 0.00926 -0.02587 0.00995 C -0.02673 0.01204 -0.02986 0.0125 -0.03142 0.01273 C -0.0335 0.01366 -0.03541 0.01366 -0.0375 0.01389 C -0.03802 0.01389 -0.04427 0.01227 -0.04496 0.01435 C -0.04375 0.01597 -0.04218 0.01713 -0.04097 0.01875 C -0.0408 0.02037 -0.03923 0.02315 -0.03802 0.02431 C -0.0368 0.02708 -0.03593 0.03033 -0.03541 0.03333 C -0.03507 0.0382 -0.03455 0.0419 -0.0335 0.04653 C -0.03333 0.05 -0.03385 0.05394 -0.03264 0.05695 C -0.03212 0.06065 -0.03055 0.06458 -0.02934 0.06806 C -0.02882 0.07153 -0.02795 0.07338 -0.02552 0.07477 C -0.02274 0.07431 -0.02083 0.07269 -0.0184 0.07083 C -0.01527 0.07107 -0.0125 0.0706 -0.00972 0.07269 C -0.00885 0.07454 -0.00868 0.07662 -0.00764 0.07824 C -0.00729 0.08033 -0.0059 0.0831 -0.00434 0.08333 C -0.0033 0.08519 -0.00087 0.08658 0.0007 0.08704 C 0.00191 0.08727 0.00417 0.08773 0.00417 0.08773 C 0.00608 0.0875 0.00851 0.08773 0.01025 0.08658 C 0.01129 0.08426 0.01302 0.08171 0.01493 0.08033 C 0.01806 0.07222 0.02587 0.07477 0.03125 0.07153 C 0.03316 0.07037 0.03525 0.06898 0.03733 0.06829 C 0.0382 0.06806 0.03993 0.06713 0.03993 0.06713 C 0.04358 0.06921 0.04427 0.0757 0.0474 0.07824 C 0.04792 0.07986 0.04844 0.08125 0.04948 0.08218 C 0.05 0.0838 0.05035 0.08519 0.05157 0.08588 C 0.05191 0.08866 0.05191 0.0919 0.05278 0.09445 C 0.05295 0.09792 0.0533 0.10093 0.054 0.10417 C 0.05417 0.10648 0.05469 0.10857 0.05486 0.11088 C 0.05469 0.1169 0.05747 0.12639 0.0533 0.12917 C 0.05261 0.13056 0.05209 0.13195 0.05122 0.1331 C 0.05052 0.13611 0.04931 0.14144 0.04705 0.14306 C 0.0467 0.14445 0.04584 0.1463 0.04497 0.14722 C 0.04393 0.15023 0.04306 0.15324 0.04236 0.15648 C 0.04184 0.1588 0.04063 0.16065 0.04028 0.1632 C 0.04028 0.16505 0.04028 0.1669 0.04045 0.16875 C 0.04098 0.17245 0.04601 0.17361 0.04827 0.17546 C 0.04879 0.17685 0.04879 0.17755 0.05 0.17778 C 0.05087 0.17894 0.05191 0.18033 0.05295 0.18056 C 0.05608 0.18264 0.05712 0.18611 0.06025 0.1882 C 0.06337 0.1875 0.0632 0.18704 0.06441 0.1838 C 0.06476 0.18195 0.0658 0.17963 0.06702 0.1787 C 0.06754 0.17708 0.06875 0.17662 0.06997 0.17593 C 0.07066 0.175 0.0724 0.17361 0.0724 0.17361 C 0.07327 0.17199 0.07657 0.1669 0.07795 0.16644 C 0.07917 0.16482 0.08021 0.1632 0.08108 0.16111 C 0.08212 0.15417 0.08038 0.14676 0.08316 0.14051 C 0.08334 0.13889 0.08351 0.13843 0.08455 0.1375 C 0.08629 0.13264 0.09011 0.13195 0.09375 0.13056 C 0.09514 0.13079 0.09688 0.12986 0.09792 0.13102 C 0.09879 0.13195 0.09861 0.13542 0.09861 0.13542 C 0.09896 0.14491 0.10122 0.15625 0.10573 0.16366 C 0.10729 0.1662 0.10868 0.1706 0.11077 0.17222 C 0.11129 0.17338 0.11146 0.17408 0.11233 0.17477 C 0.11337 0.17708 0.11476 0.18079 0.1165 0.18195 C 0.11684 0.1838 0.11736 0.18588 0.11788 0.18773 C 0.11875 0.19398 0.11719 0.20093 0.12153 0.2044 C 0.12275 0.20648 0.12361 0.20949 0.1257 0.20995 C 0.12639 0.21111 0.12761 0.21158 0.12865 0.21204 C 0.12917 0.2132 0.12952 0.21412 0.12986 0.21528 C 0.12969 0.21783 0.12952 0.21991 0.12795 0.22153 C 0.12726 0.22292 0.12709 0.22454 0.12622 0.22546 C 0.12552 0.22732 0.1257 0.2294 0.12413 0.23033 C 0.12361 0.23148 0.12292 0.23333 0.12205 0.2338 C 0.12066 0.23866 0.11997 0.24769 0.12448 0.24931 C 0.12483 0.24954 0.12535 0.25 0.12535 0.25 " pathEditMode="relative" ptsTypes="ffffffffffffffffffffffffffffffffffffffffffffffffffffffffffffffffffffff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5"/>
                                            </p:cond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Relations publiques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idx="13"/>
          </p:nvPr>
        </p:nvSpPr>
        <p:spPr>
          <a:xfrm>
            <a:off x="323528" y="1196752"/>
            <a:ext cx="8496944" cy="1068675"/>
          </a:xfrm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spcBef>
                <a:spcPts val="0"/>
              </a:spcBef>
            </a:pPr>
            <a:endParaRPr lang="fr-CH" sz="900" i="1" dirty="0" smtClean="0"/>
          </a:p>
          <a:p>
            <a:pPr algn="just">
              <a:spcBef>
                <a:spcPts val="0"/>
              </a:spcBef>
            </a:pPr>
            <a:r>
              <a:rPr lang="fr-CH" i="1" dirty="0" smtClean="0"/>
              <a:t>Les </a:t>
            </a:r>
            <a:r>
              <a:rPr lang="fr-CH" i="1" dirty="0"/>
              <a:t>relations publiques regroupent l’ensemble des techniques et </a:t>
            </a:r>
            <a:r>
              <a:rPr lang="fr-CH" i="1" dirty="0" smtClean="0"/>
              <a:t>actions, à caractère permanent, </a:t>
            </a:r>
            <a:r>
              <a:rPr lang="fr-CH" i="1" dirty="0"/>
              <a:t>permettant </a:t>
            </a:r>
            <a:r>
              <a:rPr lang="fr-CH" i="1" dirty="0" smtClean="0"/>
              <a:t>d’établir</a:t>
            </a:r>
            <a:r>
              <a:rPr lang="fr-CH" i="1" dirty="0"/>
              <a:t>, </a:t>
            </a:r>
            <a:r>
              <a:rPr lang="fr-CH" i="1" dirty="0" smtClean="0"/>
              <a:t>de maintenir </a:t>
            </a:r>
            <a:r>
              <a:rPr lang="fr-CH" i="1" dirty="0"/>
              <a:t>ou </a:t>
            </a:r>
            <a:r>
              <a:rPr lang="fr-CH" i="1" dirty="0" smtClean="0"/>
              <a:t>de promouvoir </a:t>
            </a:r>
            <a:r>
              <a:rPr lang="fr-CH" i="1" dirty="0"/>
              <a:t>des relations de </a:t>
            </a:r>
            <a:r>
              <a:rPr lang="fr-CH" i="1" dirty="0" smtClean="0"/>
              <a:t>confiance auprès de nos partenaires internes et externes.</a:t>
            </a:r>
          </a:p>
        </p:txBody>
      </p:sp>
      <p:sp>
        <p:nvSpPr>
          <p:cNvPr id="2" name="Rectangle 1"/>
          <p:cNvSpPr/>
          <p:nvPr/>
        </p:nvSpPr>
        <p:spPr>
          <a:xfrm>
            <a:off x="467544" y="2564904"/>
            <a:ext cx="8496944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sz="18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Nos actions:</a:t>
            </a:r>
          </a:p>
          <a:p>
            <a:pPr marL="74295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Présentation du </a:t>
            </a:r>
            <a:r>
              <a:rPr lang="fr-FR" sz="1400" dirty="0" err="1" smtClean="0">
                <a:latin typeface="Vani" pitchFamily="34" charset="0"/>
                <a:ea typeface="Verdana" pitchFamily="34" charset="0"/>
                <a:cs typeface="Vani" pitchFamily="34" charset="0"/>
              </a:rPr>
              <a:t>Lënster</a:t>
            </a: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 Lycée auprès:</a:t>
            </a:r>
          </a:p>
          <a:p>
            <a:pPr marL="1200150" lvl="2" indent="-285750" algn="just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de la commune de </a:t>
            </a:r>
            <a:r>
              <a:rPr lang="fr-FR" sz="1400" dirty="0" err="1" smtClean="0">
                <a:latin typeface="Vani" pitchFamily="34" charset="0"/>
                <a:ea typeface="Verdana" pitchFamily="34" charset="0"/>
                <a:cs typeface="Vani" pitchFamily="34" charset="0"/>
              </a:rPr>
              <a:t>Junglinster</a:t>
            </a:r>
            <a:endParaRPr lang="fr-FR" sz="1400" dirty="0" smtClean="0">
              <a:latin typeface="Vani" pitchFamily="34" charset="0"/>
              <a:ea typeface="Verdana" pitchFamily="34" charset="0"/>
              <a:cs typeface="Vani" pitchFamily="34" charset="0"/>
            </a:endParaRPr>
          </a:p>
          <a:p>
            <a:pPr marL="1200150" lvl="2" indent="-285750" algn="just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fr-FR" sz="1400" dirty="0">
                <a:latin typeface="Vani" pitchFamily="34" charset="0"/>
                <a:ea typeface="Verdana" pitchFamily="34" charset="0"/>
                <a:cs typeface="Vani" pitchFamily="34" charset="0"/>
              </a:rPr>
              <a:t>d</a:t>
            </a: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es comités scolaires</a:t>
            </a:r>
          </a:p>
          <a:p>
            <a:pPr marL="1200150" lvl="2" indent="-285750" algn="just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fr-FR" sz="1400" dirty="0">
                <a:latin typeface="Vani" pitchFamily="34" charset="0"/>
                <a:ea typeface="Verdana" pitchFamily="34" charset="0"/>
                <a:cs typeface="Vani" pitchFamily="34" charset="0"/>
              </a:rPr>
              <a:t>d</a:t>
            </a: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es associations de parents d’élèves</a:t>
            </a:r>
          </a:p>
          <a:p>
            <a:pPr marL="74295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Séances d’informations pour les parents et élèves.</a:t>
            </a:r>
          </a:p>
          <a:p>
            <a:pPr marL="74295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Réunions de concertation avec les inspecteurs/</a:t>
            </a:r>
            <a:r>
              <a:rPr lang="fr-FR" sz="1400" dirty="0" err="1" smtClean="0">
                <a:latin typeface="Vani" pitchFamily="34" charset="0"/>
                <a:ea typeface="Verdana" pitchFamily="34" charset="0"/>
                <a:cs typeface="Vani" pitchFamily="34" charset="0"/>
              </a:rPr>
              <a:t>trices</a:t>
            </a: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 et les enseignants/tes de l’école fondamentale.</a:t>
            </a:r>
          </a:p>
          <a:p>
            <a:pPr marL="74295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Contact </a:t>
            </a:r>
            <a:r>
              <a:rPr lang="fr-FR" sz="1400" dirty="0">
                <a:latin typeface="Vani" pitchFamily="34" charset="0"/>
                <a:ea typeface="Verdana" pitchFamily="34" charset="0"/>
                <a:cs typeface="Vani" pitchFamily="34" charset="0"/>
              </a:rPr>
              <a:t>avec les clubs et associations régionaux pour établir une coopération éventuelle.</a:t>
            </a:r>
          </a:p>
          <a:p>
            <a:pPr marL="742950" lvl="1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Collaboration avec </a:t>
            </a:r>
          </a:p>
          <a:p>
            <a:pPr marL="1200150" lvl="2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la police grand-ducale</a:t>
            </a:r>
          </a:p>
          <a:p>
            <a:pPr marL="1200150" lvl="2" indent="-285750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400" dirty="0">
                <a:latin typeface="Vani" pitchFamily="34" charset="0"/>
                <a:ea typeface="Verdana" pitchFamily="34" charset="0"/>
                <a:cs typeface="Vani" pitchFamily="34" charset="0"/>
              </a:rPr>
              <a:t>c</a:t>
            </a:r>
            <a:r>
              <a:rPr lang="fr-FR" sz="1400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entre d’intervention </a:t>
            </a:r>
            <a:r>
              <a:rPr lang="fr-FR" sz="1400" dirty="0" err="1" smtClean="0">
                <a:latin typeface="Vani" pitchFamily="34" charset="0"/>
                <a:ea typeface="Verdana" pitchFamily="34" charset="0"/>
                <a:cs typeface="Vani" pitchFamily="34" charset="0"/>
              </a:rPr>
              <a:t>Junglinster</a:t>
            </a:r>
            <a:endParaRPr lang="fr-FR" sz="1400" dirty="0" smtClean="0">
              <a:latin typeface="Vani" pitchFamily="34" charset="0"/>
              <a:ea typeface="Verdana" pitchFamily="34" charset="0"/>
              <a:cs typeface="Vani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228184" y="2420888"/>
            <a:ext cx="2160240" cy="2152022"/>
            <a:chOff x="5580112" y="2636912"/>
            <a:chExt cx="2160240" cy="216024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580112" y="2636912"/>
              <a:ext cx="2160240" cy="2160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TextBox 5"/>
            <p:cNvSpPr txBox="1"/>
            <p:nvPr/>
          </p:nvSpPr>
          <p:spPr>
            <a:xfrm rot="455587">
              <a:off x="5957292" y="3002827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lb-LU" sz="18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www.llj.lu</a:t>
              </a:r>
              <a:endParaRPr lang="fr-CH" sz="1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9" name="Double Bracket 8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23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7391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800" decel="100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800" decel="100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800" decel="100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800" decel="100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uppieren 29"/>
          <p:cNvGrpSpPr/>
          <p:nvPr/>
        </p:nvGrpSpPr>
        <p:grpSpPr>
          <a:xfrm rot="2297201">
            <a:off x="382356" y="3734141"/>
            <a:ext cx="1871326" cy="1883803"/>
            <a:chOff x="764035" y="1664446"/>
            <a:chExt cx="1871326" cy="1883802"/>
          </a:xfrm>
        </p:grpSpPr>
        <p:pic>
          <p:nvPicPr>
            <p:cNvPr id="31" name="Grafik 30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764035" y="1664446"/>
              <a:ext cx="1871326" cy="1883802"/>
            </a:xfrm>
            <a:prstGeom prst="rect">
              <a:avLst/>
            </a:prstGeom>
          </p:spPr>
        </p:pic>
        <p:sp>
          <p:nvSpPr>
            <p:cNvPr id="32" name="Textfeld 31"/>
            <p:cNvSpPr txBox="1"/>
            <p:nvPr/>
          </p:nvSpPr>
          <p:spPr>
            <a:xfrm rot="20375888">
              <a:off x="884365" y="2088411"/>
              <a:ext cx="1528403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Possibilité d‘encadrement des élèves après l´horaire régulier</a:t>
              </a:r>
              <a:endParaRPr lang="en-GB" sz="1400" dirty="0"/>
            </a:p>
          </p:txBody>
        </p:sp>
      </p:grp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LU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Pourquoi choisir le </a:t>
            </a:r>
            <a:br>
              <a:rPr lang="fr-LU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</a:br>
            <a:r>
              <a:rPr lang="fr-LU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Lënster Lycée?</a:t>
            </a:r>
            <a:endParaRPr lang="fr-LU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grpSp>
        <p:nvGrpSpPr>
          <p:cNvPr id="20" name="Gruppieren 19"/>
          <p:cNvGrpSpPr/>
          <p:nvPr/>
        </p:nvGrpSpPr>
        <p:grpSpPr>
          <a:xfrm>
            <a:off x="313559" y="992227"/>
            <a:ext cx="2216249" cy="2209967"/>
            <a:chOff x="670982" y="1475835"/>
            <a:chExt cx="2216249" cy="2209966"/>
          </a:xfrm>
        </p:grpSpPr>
        <p:pic>
          <p:nvPicPr>
            <p:cNvPr id="17" name="Grafik 16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691899" y="1475835"/>
              <a:ext cx="2195332" cy="2209966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 rot="20375888">
              <a:off x="670982" y="1702134"/>
              <a:ext cx="2087196" cy="18158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Concept pédagogique  </a:t>
              </a:r>
              <a:br>
                <a:rPr lang="fr-FR" sz="1400" b="1" dirty="0" smtClean="0"/>
              </a:br>
              <a:r>
                <a:rPr lang="fr-FR" sz="1400" b="1" dirty="0" smtClean="0"/>
                <a:t>général </a:t>
              </a:r>
              <a:r>
                <a:rPr lang="fr-FR" sz="1400" dirty="0" smtClean="0"/>
                <a:t/>
              </a:r>
              <a:br>
                <a:rPr lang="fr-FR" sz="1400" dirty="0" smtClean="0"/>
              </a:br>
              <a:r>
                <a:rPr lang="fr-FR" sz="1400" dirty="0" smtClean="0"/>
                <a:t>visant une qualité d‘enseignement:</a:t>
              </a:r>
            </a:p>
            <a:p>
              <a:pPr algn="ctr"/>
              <a:r>
                <a:rPr lang="fr-FR" sz="1400" dirty="0" smtClean="0"/>
                <a:t>Tutorat,</a:t>
              </a:r>
            </a:p>
            <a:p>
              <a:pPr algn="ctr"/>
              <a:r>
                <a:rPr lang="fr-FR" sz="1400" dirty="0" smtClean="0"/>
                <a:t>BEST, FOFA, </a:t>
              </a:r>
              <a:br>
                <a:rPr lang="fr-FR" sz="1400" dirty="0" smtClean="0"/>
              </a:br>
              <a:r>
                <a:rPr lang="fr-FR" sz="1400" dirty="0" smtClean="0"/>
                <a:t>WAFA</a:t>
              </a:r>
            </a:p>
            <a:p>
              <a:endParaRPr lang="en-GB" sz="1400" dirty="0"/>
            </a:p>
          </p:txBody>
        </p:sp>
      </p:grpSp>
      <p:grpSp>
        <p:nvGrpSpPr>
          <p:cNvPr id="21" name="Gruppieren 20"/>
          <p:cNvGrpSpPr/>
          <p:nvPr/>
        </p:nvGrpSpPr>
        <p:grpSpPr>
          <a:xfrm rot="2361973">
            <a:off x="2700816" y="1470742"/>
            <a:ext cx="1946354" cy="1671131"/>
            <a:chOff x="728885" y="1745253"/>
            <a:chExt cx="1946354" cy="1671130"/>
          </a:xfrm>
        </p:grpSpPr>
        <p:pic>
          <p:nvPicPr>
            <p:cNvPr id="22" name="Grafik 21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907171" y="1745253"/>
              <a:ext cx="1660064" cy="1671130"/>
            </a:xfrm>
            <a:prstGeom prst="rect">
              <a:avLst/>
            </a:prstGeom>
          </p:spPr>
        </p:pic>
        <p:sp>
          <p:nvSpPr>
            <p:cNvPr id="23" name="Textfeld 22"/>
            <p:cNvSpPr txBox="1"/>
            <p:nvPr/>
          </p:nvSpPr>
          <p:spPr>
            <a:xfrm rot="20375888">
              <a:off x="728885" y="2061373"/>
              <a:ext cx="1946354" cy="1169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Emplacement </a:t>
              </a:r>
              <a:br>
                <a:rPr lang="fr-FR" sz="1400" b="1" dirty="0" smtClean="0"/>
              </a:br>
              <a:r>
                <a:rPr lang="fr-FR" sz="1400" b="1" dirty="0" smtClean="0"/>
                <a:t>central </a:t>
              </a:r>
            </a:p>
            <a:p>
              <a:pPr algn="ctr"/>
              <a:r>
                <a:rPr lang="fr-FR" sz="1400" dirty="0" smtClean="0"/>
                <a:t>=&gt; courtes voies </a:t>
              </a:r>
              <a:br>
                <a:rPr lang="fr-FR" sz="1400" dirty="0" smtClean="0"/>
              </a:br>
              <a:r>
                <a:rPr lang="fr-FR" sz="1400" dirty="0" smtClean="0"/>
                <a:t>d‘accès</a:t>
              </a:r>
            </a:p>
            <a:p>
              <a:endParaRPr lang="en-GB" sz="1400" dirty="0"/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4860032" y="1484785"/>
            <a:ext cx="2324964" cy="2340463"/>
            <a:chOff x="574721" y="1410587"/>
            <a:chExt cx="2324964" cy="2340462"/>
          </a:xfrm>
        </p:grpSpPr>
        <p:pic>
          <p:nvPicPr>
            <p:cNvPr id="28" name="Grafik 27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574721" y="1410587"/>
              <a:ext cx="2324964" cy="2340462"/>
            </a:xfrm>
            <a:prstGeom prst="rect">
              <a:avLst/>
            </a:prstGeom>
          </p:spPr>
        </p:pic>
        <p:sp>
          <p:nvSpPr>
            <p:cNvPr id="29" name="Textfeld 28"/>
            <p:cNvSpPr txBox="1"/>
            <p:nvPr/>
          </p:nvSpPr>
          <p:spPr>
            <a:xfrm rot="20375888">
              <a:off x="753778" y="1765775"/>
              <a:ext cx="1765374" cy="1600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Infrastructure moderne à la pointe de la technologie </a:t>
              </a:r>
              <a:r>
                <a:rPr lang="fr-FR" sz="1400" dirty="0" smtClean="0"/>
                <a:t>(p.ex. équipement des salles spéciales et ateliers)</a:t>
              </a:r>
            </a:p>
            <a:p>
              <a:endParaRPr lang="en-GB" sz="1400" dirty="0"/>
            </a:p>
          </p:txBody>
        </p:sp>
      </p:grpSp>
      <p:grpSp>
        <p:nvGrpSpPr>
          <p:cNvPr id="33" name="Gruppieren 32"/>
          <p:cNvGrpSpPr/>
          <p:nvPr/>
        </p:nvGrpSpPr>
        <p:grpSpPr>
          <a:xfrm rot="2427444">
            <a:off x="7259360" y="1463859"/>
            <a:ext cx="1592892" cy="1486211"/>
            <a:chOff x="999017" y="1837713"/>
            <a:chExt cx="1476369" cy="1486210"/>
          </a:xfrm>
        </p:grpSpPr>
        <p:pic>
          <p:nvPicPr>
            <p:cNvPr id="34" name="Grafik 33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999017" y="1837713"/>
              <a:ext cx="1476369" cy="1486210"/>
            </a:xfrm>
            <a:prstGeom prst="rect">
              <a:avLst/>
            </a:prstGeom>
          </p:spPr>
        </p:pic>
        <p:sp>
          <p:nvSpPr>
            <p:cNvPr id="35" name="Textfeld 34"/>
            <p:cNvSpPr txBox="1"/>
            <p:nvPr/>
          </p:nvSpPr>
          <p:spPr>
            <a:xfrm rot="20375888">
              <a:off x="1195431" y="2156854"/>
              <a:ext cx="1015351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Jardin et verger</a:t>
              </a:r>
              <a:br>
                <a:rPr lang="fr-FR" sz="1400" b="1" dirty="0" smtClean="0"/>
              </a:br>
              <a:r>
                <a:rPr lang="fr-FR" sz="1400" b="1" dirty="0" smtClean="0"/>
                <a:t> du lycée</a:t>
              </a:r>
            </a:p>
            <a:p>
              <a:endParaRPr lang="en-GB" sz="1400" dirty="0"/>
            </a:p>
          </p:txBody>
        </p:sp>
      </p:grpSp>
      <p:grpSp>
        <p:nvGrpSpPr>
          <p:cNvPr id="36" name="Gruppieren 35"/>
          <p:cNvGrpSpPr/>
          <p:nvPr/>
        </p:nvGrpSpPr>
        <p:grpSpPr>
          <a:xfrm rot="21092216">
            <a:off x="2527102" y="3626009"/>
            <a:ext cx="1824672" cy="1702467"/>
            <a:chOff x="891605" y="1729585"/>
            <a:chExt cx="1691194" cy="1702466"/>
          </a:xfrm>
        </p:grpSpPr>
        <p:pic>
          <p:nvPicPr>
            <p:cNvPr id="37" name="Grafik 36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891605" y="1729585"/>
              <a:ext cx="1691194" cy="1702466"/>
            </a:xfrm>
            <a:prstGeom prst="rect">
              <a:avLst/>
            </a:prstGeom>
          </p:spPr>
        </p:pic>
        <p:sp>
          <p:nvSpPr>
            <p:cNvPr id="38" name="Textfeld 37"/>
            <p:cNvSpPr txBox="1"/>
            <p:nvPr/>
          </p:nvSpPr>
          <p:spPr>
            <a:xfrm rot="20375888">
              <a:off x="1091350" y="2156525"/>
              <a:ext cx="1225147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Bibliothèque / Médiathèque / Cybercafé</a:t>
              </a:r>
            </a:p>
            <a:p>
              <a:endParaRPr lang="en-GB" sz="1400" dirty="0"/>
            </a:p>
          </p:txBody>
        </p:sp>
      </p:grpSp>
      <p:grpSp>
        <p:nvGrpSpPr>
          <p:cNvPr id="39" name="Gruppieren 38"/>
          <p:cNvGrpSpPr/>
          <p:nvPr/>
        </p:nvGrpSpPr>
        <p:grpSpPr>
          <a:xfrm rot="2427444">
            <a:off x="2087535" y="5659145"/>
            <a:ext cx="1095488" cy="957963"/>
            <a:chOff x="1199763" y="2101837"/>
            <a:chExt cx="1015351" cy="957962"/>
          </a:xfrm>
        </p:grpSpPr>
        <p:pic>
          <p:nvPicPr>
            <p:cNvPr id="40" name="Grafik 39" descr="Post-it.pn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749629">
              <a:off x="1261392" y="2101837"/>
              <a:ext cx="951619" cy="957962"/>
            </a:xfrm>
            <a:prstGeom prst="rect">
              <a:avLst/>
            </a:prstGeom>
          </p:spPr>
        </p:pic>
        <p:sp>
          <p:nvSpPr>
            <p:cNvPr id="41" name="Textfeld 40"/>
            <p:cNvSpPr txBox="1"/>
            <p:nvPr/>
          </p:nvSpPr>
          <p:spPr>
            <a:xfrm rot="20375888">
              <a:off x="1199763" y="2415221"/>
              <a:ext cx="1015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Piscine</a:t>
              </a:r>
              <a:endParaRPr lang="en-GB" sz="1400" dirty="0"/>
            </a:p>
          </p:txBody>
        </p:sp>
      </p:grpSp>
      <p:grpSp>
        <p:nvGrpSpPr>
          <p:cNvPr id="42" name="Gruppieren 41"/>
          <p:cNvGrpSpPr/>
          <p:nvPr/>
        </p:nvGrpSpPr>
        <p:grpSpPr>
          <a:xfrm rot="2427444">
            <a:off x="4719732" y="4272171"/>
            <a:ext cx="1592892" cy="1486211"/>
            <a:chOff x="999017" y="1837713"/>
            <a:chExt cx="1476369" cy="1486210"/>
          </a:xfrm>
        </p:grpSpPr>
        <p:pic>
          <p:nvPicPr>
            <p:cNvPr id="43" name="Grafik 42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999017" y="1837713"/>
              <a:ext cx="1476369" cy="1486210"/>
            </a:xfrm>
            <a:prstGeom prst="rect">
              <a:avLst/>
            </a:prstGeom>
          </p:spPr>
        </p:pic>
        <p:sp>
          <p:nvSpPr>
            <p:cNvPr id="44" name="Textfeld 43"/>
            <p:cNvSpPr txBox="1"/>
            <p:nvPr/>
          </p:nvSpPr>
          <p:spPr>
            <a:xfrm rot="20375888">
              <a:off x="1195431" y="2156854"/>
              <a:ext cx="1015351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Restaurant scolaire -</a:t>
              </a:r>
            </a:p>
            <a:p>
              <a:pPr algn="ctr"/>
              <a:r>
                <a:rPr lang="fr-FR" sz="1400" b="1" dirty="0" smtClean="0"/>
                <a:t>Cafétéria</a:t>
              </a:r>
            </a:p>
            <a:p>
              <a:endParaRPr lang="en-GB" sz="1400" dirty="0"/>
            </a:p>
          </p:txBody>
        </p:sp>
      </p:grpSp>
      <p:grpSp>
        <p:nvGrpSpPr>
          <p:cNvPr id="45" name="Gruppieren 44"/>
          <p:cNvGrpSpPr/>
          <p:nvPr/>
        </p:nvGrpSpPr>
        <p:grpSpPr>
          <a:xfrm rot="21092216">
            <a:off x="7005885" y="3845716"/>
            <a:ext cx="1508068" cy="1407067"/>
            <a:chOff x="1038327" y="1877285"/>
            <a:chExt cx="1397750" cy="1407066"/>
          </a:xfrm>
        </p:grpSpPr>
        <p:pic>
          <p:nvPicPr>
            <p:cNvPr id="46" name="Grafik 45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1038327" y="1877285"/>
              <a:ext cx="1397750" cy="1407066"/>
            </a:xfrm>
            <a:prstGeom prst="rect">
              <a:avLst/>
            </a:prstGeom>
          </p:spPr>
        </p:pic>
        <p:sp>
          <p:nvSpPr>
            <p:cNvPr id="47" name="Textfeld 46"/>
            <p:cNvSpPr txBox="1"/>
            <p:nvPr/>
          </p:nvSpPr>
          <p:spPr>
            <a:xfrm rot="20375888">
              <a:off x="1182864" y="2149721"/>
              <a:ext cx="1076031" cy="9541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Desserte piste cyclable</a:t>
              </a:r>
            </a:p>
            <a:p>
              <a:endParaRPr lang="en-GB" sz="1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 rot="21092216">
            <a:off x="3426152" y="5214481"/>
            <a:ext cx="1508068" cy="1407066"/>
            <a:chOff x="1038327" y="1877285"/>
            <a:chExt cx="1397750" cy="1407066"/>
          </a:xfrm>
        </p:grpSpPr>
        <p:pic>
          <p:nvPicPr>
            <p:cNvPr id="49" name="Grafik 48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1038327" y="1877285"/>
              <a:ext cx="1397750" cy="1407066"/>
            </a:xfrm>
            <a:prstGeom prst="rect">
              <a:avLst/>
            </a:prstGeom>
          </p:spPr>
        </p:pic>
        <p:sp>
          <p:nvSpPr>
            <p:cNvPr id="50" name="Textfeld 49"/>
            <p:cNvSpPr txBox="1"/>
            <p:nvPr/>
          </p:nvSpPr>
          <p:spPr>
            <a:xfrm rot="20375888">
              <a:off x="1181005" y="2030858"/>
              <a:ext cx="1135279" cy="11695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400" b="1" dirty="0" smtClean="0"/>
                <a:t>Coopération</a:t>
              </a:r>
            </a:p>
            <a:p>
              <a:pPr algn="ctr"/>
              <a:r>
                <a:rPr lang="fr-FR" sz="1400" b="1" dirty="0" smtClean="0"/>
                <a:t>avec l’école de musique d’Echternach</a:t>
              </a:r>
            </a:p>
            <a:p>
              <a:endParaRPr lang="en-GB" sz="1400" dirty="0"/>
            </a:p>
          </p:txBody>
        </p:sp>
      </p:grpSp>
      <p:sp>
        <p:nvSpPr>
          <p:cNvPr id="51" name="Double Bracket 50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24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76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 err="1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L’heure</a:t>
            </a:r>
            <a:r>
              <a:rPr lang="en-US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 des questions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10242" name="AutoShape 2" descr="http://harzpix.files.wordpress.com/2011/12/fragezeichen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4" name="AutoShape 4" descr="http://harzpix.files.wordpress.com/2011/12/fragezeichen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6" name="AutoShape 6" descr="http://harzpix.files.wordpress.com/2011/12/fragezeichen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10248" name="AutoShape 8" descr="http://www.vital.de/sites/vital/files/styles/620x413/public/images/fragen-antworten-experten.jpg"/>
          <p:cNvSpPr>
            <a:spLocks noChangeAspect="1" noChangeArrowheads="1"/>
          </p:cNvSpPr>
          <p:nvPr/>
        </p:nvSpPr>
        <p:spPr bwMode="auto">
          <a:xfrm>
            <a:off x="155575" y="-144462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23" name="Grafik 22" descr="questio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90" y="4070185"/>
            <a:ext cx="3206231" cy="16457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3810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" name="Grafik 24" descr="fragezeich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4048" y="1117858"/>
            <a:ext cx="3168352" cy="28627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3810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Grafik 9" descr="Concep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1117858"/>
            <a:ext cx="4176464" cy="4975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3810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Double Bracket 10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25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376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/>
          <p:cNvSpPr txBox="1"/>
          <p:nvPr/>
        </p:nvSpPr>
        <p:spPr>
          <a:xfrm>
            <a:off x="1187624" y="3645025"/>
            <a:ext cx="7488832" cy="1200329"/>
          </a:xfrm>
          <a:prstGeom prst="rect">
            <a:avLst/>
          </a:prstGeom>
          <a:effectLst>
            <a:outerShdw blurRad="508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dirty="0" smtClean="0"/>
              <a:t>… pour votre attention. </a:t>
            </a:r>
          </a:p>
          <a:p>
            <a:r>
              <a:rPr lang="fr-FR" dirty="0" smtClean="0"/>
              <a:t>… pour l’intérêt que vous avez porté à ce que nous disions. </a:t>
            </a:r>
          </a:p>
          <a:p>
            <a:r>
              <a:rPr lang="fr-FR" dirty="0" smtClean="0"/>
              <a:t>… pour le temps que vous avez bien voulu nous consacrer.</a:t>
            </a:r>
            <a:endParaRPr lang="en-GB" dirty="0"/>
          </a:p>
        </p:txBody>
      </p:sp>
      <p:grpSp>
        <p:nvGrpSpPr>
          <p:cNvPr id="6" name="Gruppieren 5"/>
          <p:cNvGrpSpPr/>
          <p:nvPr/>
        </p:nvGrpSpPr>
        <p:grpSpPr>
          <a:xfrm rot="21092216">
            <a:off x="3570797" y="712241"/>
            <a:ext cx="2387547" cy="2227643"/>
            <a:chOff x="630756" y="1466997"/>
            <a:chExt cx="2212893" cy="2227642"/>
          </a:xfrm>
        </p:grpSpPr>
        <p:pic>
          <p:nvPicPr>
            <p:cNvPr id="7" name="Grafik 6" descr="Post-it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0749629">
              <a:off x="630756" y="1466997"/>
              <a:ext cx="2212893" cy="2227642"/>
            </a:xfrm>
            <a:prstGeom prst="rect">
              <a:avLst/>
            </a:prstGeom>
          </p:spPr>
        </p:pic>
        <p:sp>
          <p:nvSpPr>
            <p:cNvPr id="8" name="Textfeld 7"/>
            <p:cNvSpPr txBox="1"/>
            <p:nvPr/>
          </p:nvSpPr>
          <p:spPr>
            <a:xfrm rot="20375888">
              <a:off x="1001431" y="2206570"/>
              <a:ext cx="152337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fr-FR" sz="32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Merci</a:t>
              </a:r>
            </a:p>
            <a:p>
              <a:endParaRPr lang="en-GB" sz="3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sp>
        <p:nvSpPr>
          <p:cNvPr id="9" name="Double Bracket 8"/>
          <p:cNvSpPr/>
          <p:nvPr/>
        </p:nvSpPr>
        <p:spPr>
          <a:xfrm>
            <a:off x="8532440" y="6453336"/>
            <a:ext cx="504056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 smtClean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26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292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Historique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Introduction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Inhaltsplatzhalter 2"/>
          <p:cNvSpPr>
            <a:spLocks noGrp="1"/>
          </p:cNvSpPr>
          <p:nvPr>
            <p:ph idx="13"/>
          </p:nvPr>
        </p:nvSpPr>
        <p:spPr>
          <a:xfrm>
            <a:off x="467544" y="1268763"/>
            <a:ext cx="8496944" cy="1584174"/>
          </a:xfrm>
        </p:spPr>
        <p:txBody>
          <a:bodyPr>
            <a:norm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dirty="0"/>
              <a:t>D</a:t>
            </a:r>
            <a:r>
              <a:rPr lang="fr-FR" dirty="0" smtClean="0"/>
              <a:t>écision du Gouvernement d’implanter un établissement d’enseignement secondaire à </a:t>
            </a:r>
            <a:r>
              <a:rPr lang="fr-FR" dirty="0" err="1" smtClean="0"/>
              <a:t>Junglinster</a:t>
            </a:r>
            <a:r>
              <a:rPr lang="fr-FR" dirty="0" smtClean="0"/>
              <a:t>:</a:t>
            </a:r>
          </a:p>
          <a:p>
            <a:pPr marL="285750" indent="-285750" algn="ctr">
              <a:spcBef>
                <a:spcPts val="1200"/>
              </a:spcBef>
            </a:pPr>
            <a:r>
              <a:rPr lang="fr-FR" b="1" dirty="0" smtClean="0"/>
              <a:t>25 novembre 2005</a:t>
            </a:r>
          </a:p>
        </p:txBody>
      </p:sp>
      <p:sp>
        <p:nvSpPr>
          <p:cNvPr id="2" name="Rectangle 1"/>
          <p:cNvSpPr/>
          <p:nvPr/>
        </p:nvSpPr>
        <p:spPr>
          <a:xfrm>
            <a:off x="467544" y="2780928"/>
            <a:ext cx="849694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latin typeface="Vani" pitchFamily="34" charset="0"/>
                <a:ea typeface="Verdana" pitchFamily="34" charset="0"/>
                <a:cs typeface="Vani" pitchFamily="34" charset="0"/>
              </a:rPr>
              <a:t>Date de la loi:</a:t>
            </a:r>
          </a:p>
          <a:p>
            <a:pPr marL="285750" indent="-285750" algn="ctr">
              <a:spcBef>
                <a:spcPts val="1200"/>
              </a:spcBef>
            </a:pPr>
            <a:r>
              <a:rPr lang="fr-FR" sz="1800" b="1" dirty="0">
                <a:latin typeface="Vani" pitchFamily="34" charset="0"/>
                <a:ea typeface="Verdana" pitchFamily="34" charset="0"/>
                <a:cs typeface="Vani" pitchFamily="34" charset="0"/>
              </a:rPr>
              <a:t>18 mars 2008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3645024"/>
            <a:ext cx="849694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latin typeface="Vani" pitchFamily="34" charset="0"/>
                <a:ea typeface="Verdana" pitchFamily="34" charset="0"/>
                <a:cs typeface="Vani" pitchFamily="34" charset="0"/>
              </a:rPr>
              <a:t>Début du chantier:</a:t>
            </a:r>
          </a:p>
          <a:p>
            <a:pPr marL="285750" indent="-285750" algn="ctr">
              <a:spcBef>
                <a:spcPts val="1200"/>
              </a:spcBef>
            </a:pPr>
            <a:r>
              <a:rPr lang="fr-FR" sz="1800" b="1" dirty="0">
                <a:latin typeface="Vani" pitchFamily="34" charset="0"/>
                <a:ea typeface="Verdana" pitchFamily="34" charset="0"/>
                <a:cs typeface="Vani" pitchFamily="34" charset="0"/>
              </a:rPr>
              <a:t>avril </a:t>
            </a:r>
            <a:r>
              <a:rPr lang="fr-FR" sz="1800" b="1" dirty="0" smtClean="0">
                <a:latin typeface="Vani" pitchFamily="34" charset="0"/>
                <a:ea typeface="Verdana" pitchFamily="34" charset="0"/>
                <a:cs typeface="Vani" pitchFamily="34" charset="0"/>
              </a:rPr>
              <a:t>2010</a:t>
            </a:r>
            <a:endParaRPr lang="fr-FR" sz="1800" b="1" dirty="0">
              <a:latin typeface="Vani" pitchFamily="34" charset="0"/>
              <a:ea typeface="Verdana" pitchFamily="34" charset="0"/>
              <a:cs typeface="Vani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9552" y="4509120"/>
            <a:ext cx="84249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sz="1800" dirty="0">
                <a:latin typeface="Vani" pitchFamily="34" charset="0"/>
                <a:ea typeface="Verdana" pitchFamily="34" charset="0"/>
                <a:cs typeface="Vani" pitchFamily="34" charset="0"/>
              </a:rPr>
              <a:t>Mise en service prévisionnelle:</a:t>
            </a:r>
          </a:p>
          <a:p>
            <a:pPr marL="285750" indent="-285750" algn="ctr">
              <a:spcBef>
                <a:spcPts val="1200"/>
              </a:spcBef>
            </a:pPr>
            <a:r>
              <a:rPr lang="fr-FR" sz="1800" b="1" dirty="0">
                <a:latin typeface="Vani" pitchFamily="34" charset="0"/>
                <a:ea typeface="Verdana" pitchFamily="34" charset="0"/>
                <a:cs typeface="Vani" pitchFamily="34" charset="0"/>
              </a:rPr>
              <a:t>15 septembre 2014</a:t>
            </a:r>
          </a:p>
        </p:txBody>
      </p:sp>
      <p:sp>
        <p:nvSpPr>
          <p:cNvPr id="9" name="Double Bracket 8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2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379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allAtOnce"/>
      <p:bldP spid="2" grpId="0"/>
      <p:bldP spid="3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 bâtiment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Infrastructure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2" y="1340769"/>
            <a:ext cx="7686551" cy="5153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3" name="Grafik 32" descr="Galeri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066084" y="1484785"/>
            <a:ext cx="712560" cy="28428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Grafik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6645" y="4991331"/>
            <a:ext cx="1743410" cy="12715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9681" y="5004807"/>
            <a:ext cx="1442100" cy="77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Grafik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9435" y="4303274"/>
            <a:ext cx="1901236" cy="713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Grafik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9681" y="3204081"/>
            <a:ext cx="1008112" cy="6019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5208" y="3737352"/>
            <a:ext cx="2111518" cy="6277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Grafik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3471" y="2110474"/>
            <a:ext cx="1477361" cy="596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feld 10"/>
          <p:cNvSpPr txBox="1"/>
          <p:nvPr/>
        </p:nvSpPr>
        <p:spPr>
          <a:xfrm>
            <a:off x="2492924" y="3911489"/>
            <a:ext cx="11560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err="1" smtClean="0">
                <a:latin typeface="Vani" panose="020B0502040204020203" pitchFamily="34" charset="0"/>
                <a:cs typeface="Vani" panose="020B0502040204020203" pitchFamily="34" charset="0"/>
              </a:rPr>
              <a:t>Scolaire</a:t>
            </a:r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 1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1233" y="2646746"/>
            <a:ext cx="2111025" cy="606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feld 12"/>
          <p:cNvSpPr txBox="1"/>
          <p:nvPr/>
        </p:nvSpPr>
        <p:spPr>
          <a:xfrm>
            <a:off x="2735288" y="2780928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err="1" smtClean="0">
                <a:latin typeface="Vani" panose="020B0502040204020203" pitchFamily="34" charset="0"/>
                <a:cs typeface="Vani" panose="020B0502040204020203" pitchFamily="34" charset="0"/>
              </a:rPr>
              <a:t>Scolaire</a:t>
            </a:r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 2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pic>
        <p:nvPicPr>
          <p:cNvPr id="16" name="Grafik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8048" y="1556792"/>
            <a:ext cx="2088232" cy="5924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feld 13"/>
          <p:cNvSpPr txBox="1"/>
          <p:nvPr/>
        </p:nvSpPr>
        <p:spPr>
          <a:xfrm>
            <a:off x="2978941" y="1700808"/>
            <a:ext cx="1183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err="1" smtClean="0">
                <a:latin typeface="Vani" panose="020B0502040204020203" pitchFamily="34" charset="0"/>
                <a:cs typeface="Vani" panose="020B0502040204020203" pitchFamily="34" charset="0"/>
              </a:rPr>
              <a:t>Scolaire</a:t>
            </a:r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 3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18" name="Textfeld 17"/>
          <p:cNvSpPr txBox="1"/>
          <p:nvPr/>
        </p:nvSpPr>
        <p:spPr>
          <a:xfrm>
            <a:off x="4860482" y="2236487"/>
            <a:ext cx="971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Ateliers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0" name="Textfeld 19"/>
          <p:cNvSpPr txBox="1"/>
          <p:nvPr/>
        </p:nvSpPr>
        <p:spPr>
          <a:xfrm>
            <a:off x="4713469" y="3318851"/>
            <a:ext cx="1747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Administration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4656739" y="4395466"/>
            <a:ext cx="1269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800" dirty="0" smtClean="0">
                <a:latin typeface="Vani" panose="020B0502040204020203" pitchFamily="34" charset="0"/>
                <a:cs typeface="Vani" panose="020B0502040204020203" pitchFamily="34" charset="0"/>
              </a:rPr>
              <a:t>Entrée</a:t>
            </a:r>
          </a:p>
          <a:p>
            <a:r>
              <a:rPr lang="fr-LU" sz="1800" dirty="0" smtClean="0">
                <a:latin typeface="Vani" panose="020B0502040204020203" pitchFamily="34" charset="0"/>
                <a:cs typeface="Vani" panose="020B0502040204020203" pitchFamily="34" charset="0"/>
              </a:rPr>
              <a:t>principale</a:t>
            </a:r>
            <a:endParaRPr lang="fr-LU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4905356" y="5229200"/>
            <a:ext cx="1028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sz="1800" dirty="0" smtClean="0">
                <a:latin typeface="Vani" panose="020B0502040204020203" pitchFamily="34" charset="0"/>
                <a:cs typeface="Vani" panose="020B0502040204020203" pitchFamily="34" charset="0"/>
              </a:rPr>
              <a:t>Sport</a:t>
            </a:r>
            <a:endParaRPr lang="fr-CH" sz="18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6" name="Textfeld 25"/>
          <p:cNvSpPr txBox="1"/>
          <p:nvPr/>
        </p:nvSpPr>
        <p:spPr>
          <a:xfrm>
            <a:off x="2973539" y="5157192"/>
            <a:ext cx="1596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LU" sz="1600" dirty="0" smtClean="0">
                <a:latin typeface="Vani" panose="020B0502040204020203" pitchFamily="34" charset="0"/>
                <a:cs typeface="Vani" panose="020B0502040204020203" pitchFamily="34" charset="0"/>
              </a:rPr>
              <a:t>Restaurant</a:t>
            </a:r>
          </a:p>
          <a:p>
            <a:r>
              <a:rPr lang="fr-LU" sz="1600" dirty="0" smtClean="0">
                <a:latin typeface="Vani" panose="020B0502040204020203" pitchFamily="34" charset="0"/>
                <a:cs typeface="Vani" panose="020B0502040204020203" pitchFamily="34" charset="0"/>
              </a:rPr>
              <a:t>Salle des fêtes Cafétéria</a:t>
            </a:r>
          </a:p>
          <a:p>
            <a:r>
              <a:rPr lang="fr-LU" sz="1600" dirty="0" smtClean="0">
                <a:latin typeface="Vani" panose="020B0502040204020203" pitchFamily="34" charset="0"/>
                <a:cs typeface="Vani" panose="020B0502040204020203" pitchFamily="34" charset="0"/>
              </a:rPr>
              <a:t>Cuisine</a:t>
            </a:r>
            <a:endParaRPr lang="fr-LU" sz="1600" dirty="0">
              <a:latin typeface="Vani" panose="020B0502040204020203" pitchFamily="34" charset="0"/>
              <a:cs typeface="Vani" panose="020B0502040204020203" pitchFamily="34" charset="0"/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-37340" y="3933056"/>
            <a:ext cx="1945044" cy="1309990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23 salles de classe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2 ateliers artistique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salle</a:t>
            </a:r>
            <a:r>
              <a:rPr lang="de-CH" sz="1100" b="1" dirty="0" smtClean="0">
                <a:solidFill>
                  <a:schemeClr val="bg1"/>
                </a:solidFill>
              </a:rPr>
              <a:t> de </a:t>
            </a:r>
            <a:r>
              <a:rPr lang="de-CH" sz="1100" b="1" dirty="0" err="1" smtClean="0">
                <a:solidFill>
                  <a:schemeClr val="bg1"/>
                </a:solidFill>
              </a:rPr>
              <a:t>géographie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4 </a:t>
            </a:r>
            <a:r>
              <a:rPr lang="de-CH" sz="1100" b="1" dirty="0" err="1" smtClean="0">
                <a:solidFill>
                  <a:schemeClr val="bg1"/>
                </a:solidFill>
              </a:rPr>
              <a:t>salles</a:t>
            </a:r>
            <a:r>
              <a:rPr lang="de-CH" sz="1100" b="1" dirty="0" smtClean="0">
                <a:solidFill>
                  <a:schemeClr val="bg1"/>
                </a:solidFill>
              </a:rPr>
              <a:t> de </a:t>
            </a:r>
            <a:r>
              <a:rPr lang="de-CH" sz="1100" b="1" dirty="0" err="1" smtClean="0">
                <a:solidFill>
                  <a:schemeClr val="bg1"/>
                </a:solidFill>
              </a:rPr>
              <a:t>sciences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>
                <a:solidFill>
                  <a:schemeClr val="bg1"/>
                </a:solidFill>
              </a:rPr>
              <a:t>l</a:t>
            </a:r>
            <a:r>
              <a:rPr lang="de-CH" sz="1100" b="1" dirty="0" err="1" smtClean="0">
                <a:solidFill>
                  <a:schemeClr val="bg1"/>
                </a:solidFill>
              </a:rPr>
              <a:t>aboratoire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physique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>
                <a:solidFill>
                  <a:schemeClr val="bg1"/>
                </a:solidFill>
              </a:rPr>
              <a:t>l</a:t>
            </a:r>
            <a:r>
              <a:rPr lang="de-CH" sz="1100" b="1" dirty="0" err="1" smtClean="0">
                <a:solidFill>
                  <a:schemeClr val="bg1"/>
                </a:solidFill>
              </a:rPr>
              <a:t>aboratoire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chimie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>
                <a:solidFill>
                  <a:schemeClr val="bg1"/>
                </a:solidFill>
              </a:rPr>
              <a:t>l</a:t>
            </a:r>
            <a:r>
              <a:rPr lang="de-CH" sz="1100" b="1" dirty="0" err="1" smtClean="0">
                <a:solidFill>
                  <a:schemeClr val="bg1"/>
                </a:solidFill>
              </a:rPr>
              <a:t>aboratoire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biologie</a:t>
            </a:r>
            <a:endParaRPr lang="fr-CH" sz="1100" b="1" dirty="0">
              <a:solidFill>
                <a:schemeClr val="bg1"/>
              </a:solidFill>
            </a:endParaRPr>
          </a:p>
        </p:txBody>
      </p:sp>
      <p:sp>
        <p:nvSpPr>
          <p:cNvPr id="28" name="Rechteck 27"/>
          <p:cNvSpPr/>
          <p:nvPr/>
        </p:nvSpPr>
        <p:spPr>
          <a:xfrm>
            <a:off x="-37338" y="2770442"/>
            <a:ext cx="2161068" cy="1090606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14 salles de classe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2 salles électronique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laboratoire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électronique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3 </a:t>
            </a:r>
            <a:r>
              <a:rPr lang="de-CH" sz="1100" b="1" dirty="0" err="1" smtClean="0">
                <a:solidFill>
                  <a:schemeClr val="bg1"/>
                </a:solidFill>
              </a:rPr>
              <a:t>laboratoires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micro-électr</a:t>
            </a:r>
            <a:r>
              <a:rPr lang="de-CH" sz="1100" b="1" dirty="0" smtClean="0">
                <a:solidFill>
                  <a:schemeClr val="bg1"/>
                </a:solidFill>
              </a:rPr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5 ateliers électronique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électromécanique</a:t>
            </a:r>
            <a:endParaRPr lang="de-CH" sz="1100" b="1" dirty="0" smtClean="0">
              <a:solidFill>
                <a:schemeClr val="bg1"/>
              </a:solidFill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-10119" y="1084347"/>
            <a:ext cx="2133848" cy="1552565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20 salles de classe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>
                <a:solidFill>
                  <a:schemeClr val="bg1"/>
                </a:solidFill>
              </a:rPr>
              <a:t>1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salle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bureautique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bureau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modèle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4 salles informatique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salle</a:t>
            </a:r>
            <a:r>
              <a:rPr lang="de-CH" sz="1100" b="1" dirty="0" smtClean="0">
                <a:solidFill>
                  <a:schemeClr val="bg1"/>
                </a:solidFill>
              </a:rPr>
              <a:t> CAD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salle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réseau</a:t>
            </a:r>
            <a:r>
              <a:rPr lang="de-CH" sz="1100" b="1" dirty="0" smtClean="0">
                <a:solidFill>
                  <a:schemeClr val="bg1"/>
                </a:solidFill>
              </a:rPr>
              <a:t> et </a:t>
            </a:r>
            <a:r>
              <a:rPr lang="de-CH" sz="1100" b="1" dirty="0" err="1" smtClean="0">
                <a:solidFill>
                  <a:schemeClr val="bg1"/>
                </a:solidFill>
              </a:rPr>
              <a:t>serveur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laboratoire</a:t>
            </a:r>
            <a:r>
              <a:rPr lang="de-CH" sz="1100" b="1" dirty="0" smtClean="0">
                <a:solidFill>
                  <a:schemeClr val="bg1"/>
                </a:solidFill>
              </a:rPr>
              <a:t> audio-</a:t>
            </a:r>
            <a:r>
              <a:rPr lang="de-CH" sz="1100" b="1" dirty="0" err="1" smtClean="0">
                <a:solidFill>
                  <a:schemeClr val="bg1"/>
                </a:solidFill>
              </a:rPr>
              <a:t>vidéo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3 </a:t>
            </a:r>
            <a:r>
              <a:rPr lang="de-CH" sz="1100" b="1" dirty="0" err="1" smtClean="0">
                <a:solidFill>
                  <a:schemeClr val="bg1"/>
                </a:solidFill>
              </a:rPr>
              <a:t>laboratoires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télécom</a:t>
            </a:r>
            <a:r>
              <a:rPr lang="de-CH" sz="1100" b="1" dirty="0" smtClean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Rechteck 29"/>
          <p:cNvSpPr/>
          <p:nvPr/>
        </p:nvSpPr>
        <p:spPr>
          <a:xfrm>
            <a:off x="6445452" y="1847253"/>
            <a:ext cx="2592287" cy="933675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cuisine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électronique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polyvalent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métal</a:t>
            </a:r>
            <a:endParaRPr lang="de-CH" sz="1100" b="1" dirty="0" smtClean="0">
              <a:solidFill>
                <a:schemeClr val="bg1"/>
              </a:solidFill>
            </a:endParaRP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de-CH" sz="1100" b="1" dirty="0" smtClean="0">
                <a:solidFill>
                  <a:schemeClr val="bg1"/>
                </a:solidFill>
              </a:rPr>
              <a:t>1 </a:t>
            </a:r>
            <a:r>
              <a:rPr lang="de-CH" sz="1100" b="1" dirty="0" err="1" smtClean="0">
                <a:solidFill>
                  <a:schemeClr val="bg1"/>
                </a:solidFill>
              </a:rPr>
              <a:t>atelier</a:t>
            </a:r>
            <a:r>
              <a:rPr lang="de-CH" sz="1100" b="1" dirty="0" smtClean="0">
                <a:solidFill>
                  <a:schemeClr val="bg1"/>
                </a:solidFill>
              </a:rPr>
              <a:t> </a:t>
            </a:r>
            <a:r>
              <a:rPr lang="de-CH" sz="1100" b="1" dirty="0" err="1" smtClean="0">
                <a:solidFill>
                  <a:schemeClr val="bg1"/>
                </a:solidFill>
              </a:rPr>
              <a:t>bois</a:t>
            </a:r>
            <a:endParaRPr lang="de-CH" sz="1100" b="1" dirty="0" smtClean="0">
              <a:solidFill>
                <a:schemeClr val="bg1"/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6445452" y="2901196"/>
            <a:ext cx="2592288" cy="1686855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Conférence des professeurs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Cabinet médical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Secrétariat des élèves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Secrétariat de direction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Secrétariat des finances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SPOS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Bureau directeur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Bureau directeur adjoint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Bureau chargé de direction</a:t>
            </a:r>
          </a:p>
        </p:txBody>
      </p:sp>
      <p:sp>
        <p:nvSpPr>
          <p:cNvPr id="32" name="Rechteck 31"/>
          <p:cNvSpPr/>
          <p:nvPr/>
        </p:nvSpPr>
        <p:spPr>
          <a:xfrm>
            <a:off x="6445451" y="5124870"/>
            <a:ext cx="2592288" cy="466601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Hall sportif à 2 unités</a:t>
            </a:r>
          </a:p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>
                <a:solidFill>
                  <a:schemeClr val="bg1"/>
                </a:solidFill>
              </a:rPr>
              <a:t>P</a:t>
            </a:r>
            <a:r>
              <a:rPr lang="fr-LU" sz="1100" b="1" dirty="0" smtClean="0">
                <a:solidFill>
                  <a:schemeClr val="bg1"/>
                </a:solidFill>
              </a:rPr>
              <a:t>iscine</a:t>
            </a:r>
          </a:p>
        </p:txBody>
      </p:sp>
      <p:sp>
        <p:nvSpPr>
          <p:cNvPr id="34" name="Rechteck 33"/>
          <p:cNvSpPr/>
          <p:nvPr/>
        </p:nvSpPr>
        <p:spPr>
          <a:xfrm>
            <a:off x="4860482" y="1454724"/>
            <a:ext cx="2592288" cy="308697"/>
          </a:xfrm>
          <a:prstGeom prst="rect">
            <a:avLst/>
          </a:prstGeom>
          <a:gradFill>
            <a:gsLst>
              <a:gs pos="0">
                <a:schemeClr val="accent6">
                  <a:shade val="51000"/>
                  <a:satMod val="130000"/>
                  <a:alpha val="40000"/>
                </a:schemeClr>
              </a:gs>
              <a:gs pos="80000">
                <a:schemeClr val="accent6">
                  <a:shade val="93000"/>
                  <a:satMod val="130000"/>
                </a:schemeClr>
              </a:gs>
              <a:gs pos="100000">
                <a:schemeClr val="accent6">
                  <a:shade val="94000"/>
                  <a:satMod val="135000"/>
                </a:schemeClr>
              </a:gs>
            </a:gsLst>
          </a:gradFill>
          <a:effectLst>
            <a:outerShdw blurRad="50800" dist="76200" dir="1980000" sx="101000" sy="101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marL="342900" indent="-34290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fr-LU" sz="1100" b="1" dirty="0" smtClean="0">
                <a:solidFill>
                  <a:schemeClr val="bg1"/>
                </a:solidFill>
              </a:rPr>
              <a:t>Atrium</a:t>
            </a:r>
          </a:p>
        </p:txBody>
      </p:sp>
      <p:sp>
        <p:nvSpPr>
          <p:cNvPr id="35" name="Double Bracket 34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3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5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6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2" dur="2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8" grpId="0"/>
      <p:bldP spid="20" grpId="0"/>
      <p:bldP spid="22" grpId="0"/>
      <p:bldP spid="24" grpId="0"/>
      <p:bldP spid="26" grpId="0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FR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Impressions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Infrastructure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8" name="Grafik 7" descr="DSC_167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1180" y="3933056"/>
            <a:ext cx="3469332" cy="2304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293096"/>
            <a:ext cx="3521728" cy="22704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>
              <a:rot lat="20999999" lon="20099988" rev="0"/>
            </a:camera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502" y="966996"/>
            <a:ext cx="3552738" cy="26693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Grafik 10" descr="LL_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32040" y="1142134"/>
            <a:ext cx="3897139" cy="14326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Grafik 6" descr="Vue air Lycée Junglinster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771800" y="2465114"/>
            <a:ext cx="3895094" cy="23424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9" name="Double Bracket 8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4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4583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fr-FR" sz="4400" dirty="0" smtClean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Offre scolaire 2014/2015</a:t>
            </a:r>
            <a:endParaRPr lang="fr-FR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59287"/>
            <a:ext cx="6984776" cy="4945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ouble Bracket 3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5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819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fr-CH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 </a:t>
            </a:r>
            <a:r>
              <a:rPr lang="fr-CH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fr-CH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Lycée: Une école à </a:t>
            </a:r>
            <a:r>
              <a:rPr lang="fr-CH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journée </a:t>
            </a:r>
            <a:r>
              <a:rPr lang="fr-CH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continue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Block Arc 7"/>
          <p:cNvSpPr/>
          <p:nvPr/>
        </p:nvSpPr>
        <p:spPr>
          <a:xfrm>
            <a:off x="1511660" y="1625138"/>
            <a:ext cx="3875447" cy="4039771"/>
          </a:xfrm>
          <a:prstGeom prst="blockArc">
            <a:avLst>
              <a:gd name="adj1" fmla="val 16104149"/>
              <a:gd name="adj2" fmla="val 7750030"/>
              <a:gd name="adj3" fmla="val 5224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 prstMaterial="plastic">
            <a:bevelT w="120900" h="88900"/>
            <a:bevelB w="88900" h="31750" prst="angle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9" name="Group 8"/>
          <p:cNvGrpSpPr/>
          <p:nvPr/>
        </p:nvGrpSpPr>
        <p:grpSpPr>
          <a:xfrm>
            <a:off x="2555776" y="2730545"/>
            <a:ext cx="1922763" cy="1922591"/>
            <a:chOff x="1052610" y="1262623"/>
            <a:chExt cx="1922763" cy="192259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grpSpPr>
        <p:sp>
          <p:nvSpPr>
            <p:cNvPr id="10" name="Oval 9"/>
            <p:cNvSpPr/>
            <p:nvPr/>
          </p:nvSpPr>
          <p:spPr>
            <a:xfrm>
              <a:off x="1052610" y="1262623"/>
              <a:ext cx="1922763" cy="1922591"/>
            </a:xfrm>
            <a:prstGeom prst="ellipse">
              <a:avLst/>
            </a:prstGeom>
            <a:sp3d prstMaterial="plastic">
              <a:bevelT w="120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Oval 4"/>
            <p:cNvSpPr/>
            <p:nvPr/>
          </p:nvSpPr>
          <p:spPr>
            <a:xfrm>
              <a:off x="1334192" y="1544180"/>
              <a:ext cx="1359599" cy="135947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1590" tIns="21590" rIns="21590" bIns="21590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lb-LU" sz="1700" kern="1200" cap="small" baseline="0" dirty="0" err="1" smtClean="0"/>
                <a:t>Offre</a:t>
              </a:r>
              <a:r>
                <a:rPr lang="lb-LU" sz="1700" kern="1200" cap="small" baseline="0" dirty="0" smtClean="0"/>
                <a:t> </a:t>
              </a:r>
              <a:r>
                <a:rPr lang="lb-LU" sz="1700" kern="1200" cap="small" baseline="0" dirty="0" err="1" smtClean="0"/>
                <a:t>d’encadrement</a:t>
              </a:r>
              <a:r>
                <a:rPr lang="lb-LU" sz="1700" kern="1200" cap="small" baseline="0" dirty="0" smtClean="0"/>
                <a:t> à </a:t>
              </a:r>
              <a:r>
                <a:rPr lang="lb-LU" sz="1700" kern="1200" cap="small" baseline="0" dirty="0" err="1" smtClean="0"/>
                <a:t>journée</a:t>
              </a:r>
              <a:r>
                <a:rPr lang="lb-LU" sz="1700" kern="1200" cap="small" baseline="0" dirty="0" smtClean="0"/>
                <a:t> continue</a:t>
              </a:r>
              <a:endParaRPr lang="fr-CH" sz="1700" kern="1200" cap="small" baseline="0" dirty="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753297" y="1373330"/>
            <a:ext cx="5606727" cy="1115184"/>
            <a:chOff x="3753297" y="1373330"/>
            <a:chExt cx="5606727" cy="1115184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Rectangle 3"/>
            <p:cNvSpPr/>
            <p:nvPr/>
          </p:nvSpPr>
          <p:spPr>
            <a:xfrm>
              <a:off x="4788024" y="1373330"/>
              <a:ext cx="4572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lvl="0">
                <a:spcAft>
                  <a:spcPts val="600"/>
                </a:spcAft>
              </a:pPr>
              <a:r>
                <a:rPr lang="lb-LU" sz="1400" b="1" u="sng" cap="small" dirty="0"/>
                <a:t>Formule </a:t>
              </a:r>
              <a:r>
                <a:rPr lang="lb-LU" sz="1400" b="1" u="sng" cap="small" dirty="0" err="1" smtClean="0"/>
                <a:t>d’Horaire</a:t>
              </a:r>
              <a:r>
                <a:rPr lang="lb-LU" sz="1400" b="1" u="sng" cap="small" dirty="0" smtClean="0"/>
                <a:t>: 7h30 </a:t>
              </a:r>
              <a:r>
                <a:rPr lang="lb-LU" sz="1400" b="1" u="sng" cap="small" dirty="0"/>
                <a:t>– 18h30</a:t>
              </a:r>
            </a:p>
            <a:p>
              <a:pPr marL="36000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lb-LU" sz="1200" cap="small" dirty="0" smtClean="0"/>
                <a:t>Cours </a:t>
              </a:r>
              <a:r>
                <a:rPr lang="lb-LU" sz="1200" cap="small" dirty="0" err="1" smtClean="0"/>
                <a:t>obligatoires</a:t>
              </a:r>
              <a:r>
                <a:rPr lang="lb-LU" sz="1200" cap="small" dirty="0" smtClean="0"/>
                <a:t>: 8h00 </a:t>
              </a:r>
              <a:r>
                <a:rPr lang="lb-LU" sz="1200" cap="small" dirty="0"/>
                <a:t>– </a:t>
              </a:r>
              <a:r>
                <a:rPr lang="lb-LU" sz="1200" cap="small" dirty="0" smtClean="0"/>
                <a:t>16h00</a:t>
              </a:r>
              <a:endParaRPr lang="lb-LU" sz="1200" cap="small" dirty="0"/>
            </a:p>
            <a:p>
              <a:pPr marL="360000" indent="-171450">
                <a:spcAft>
                  <a:spcPts val="600"/>
                </a:spcAft>
                <a:buFont typeface="Arial" panose="020B0604020202020204" pitchFamily="34" charset="0"/>
                <a:buChar char="•"/>
              </a:pPr>
              <a:r>
                <a:rPr lang="lb-LU" sz="1200" cap="small" dirty="0" err="1" smtClean="0"/>
                <a:t>Activités</a:t>
              </a:r>
              <a:r>
                <a:rPr lang="lb-LU" sz="1200" cap="small" dirty="0" smtClean="0"/>
                <a:t> </a:t>
              </a:r>
              <a:r>
                <a:rPr lang="lb-LU" sz="1200" cap="small" dirty="0" err="1" smtClean="0"/>
                <a:t>facultatives</a:t>
              </a:r>
              <a:r>
                <a:rPr lang="lb-LU" sz="1200" cap="small" dirty="0" smtClean="0"/>
                <a:t>: 16h00 </a:t>
              </a:r>
              <a:r>
                <a:rPr lang="lb-LU" sz="1200" cap="small" dirty="0"/>
                <a:t>– 18h30</a:t>
              </a:r>
              <a:endParaRPr lang="fr-CH" sz="1200" cap="small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3753297" y="1458476"/>
              <a:ext cx="1030253" cy="1030038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3" name="Group 22"/>
          <p:cNvGrpSpPr/>
          <p:nvPr/>
        </p:nvGrpSpPr>
        <p:grpSpPr>
          <a:xfrm>
            <a:off x="4716016" y="3717032"/>
            <a:ext cx="4078163" cy="1030038"/>
            <a:chOff x="4716016" y="3717032"/>
            <a:chExt cx="4078163" cy="103003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3" name="Rectangle 12"/>
            <p:cNvSpPr/>
            <p:nvPr/>
          </p:nvSpPr>
          <p:spPr>
            <a:xfrm>
              <a:off x="5796136" y="3908885"/>
              <a:ext cx="2998043" cy="646331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>
              <a:spAutoFit/>
            </a:bodyPr>
            <a:lstStyle/>
            <a:p>
              <a:pPr lvl="0"/>
              <a:r>
                <a:rPr lang="lb-LU" sz="1200" b="1" u="sng" cap="small" dirty="0"/>
                <a:t>Journée </a:t>
              </a:r>
              <a:r>
                <a:rPr lang="lb-LU" sz="1200" b="1" u="sng" cap="small" dirty="0" err="1"/>
                <a:t>rythmée</a:t>
              </a:r>
              <a:endParaRPr lang="lb-LU" sz="1200" b="1" u="sng" cap="small" dirty="0"/>
            </a:p>
            <a:p>
              <a:pPr lvl="0"/>
              <a:r>
                <a:rPr lang="lb-LU" sz="1200" cap="small" dirty="0"/>
                <a:t>en </a:t>
              </a:r>
              <a:r>
                <a:rPr lang="lb-LU" sz="1200" cap="small" dirty="0" err="1"/>
                <a:t>moments</a:t>
              </a:r>
              <a:r>
                <a:rPr lang="lb-LU" sz="1200" cap="small" dirty="0"/>
                <a:t> de </a:t>
              </a:r>
              <a:r>
                <a:rPr lang="lb-LU" sz="1200" cap="small" dirty="0" err="1"/>
                <a:t>concentration</a:t>
              </a:r>
              <a:r>
                <a:rPr lang="lb-LU" sz="1200" cap="small" dirty="0"/>
                <a:t> et de </a:t>
              </a:r>
              <a:r>
                <a:rPr lang="lb-LU" sz="1200" cap="small" dirty="0" err="1"/>
                <a:t>détente</a:t>
              </a:r>
              <a:r>
                <a:rPr lang="lb-LU" sz="1200" cap="small" dirty="0"/>
                <a:t>, </a:t>
              </a:r>
              <a:r>
                <a:rPr lang="lb-LU" sz="1200" cap="small" dirty="0" err="1"/>
                <a:t>d’activité</a:t>
              </a:r>
              <a:r>
                <a:rPr lang="lb-LU" sz="1200" cap="small" dirty="0"/>
                <a:t> et de </a:t>
              </a:r>
              <a:r>
                <a:rPr lang="lb-LU" sz="1200" cap="small" dirty="0" err="1"/>
                <a:t>repos</a:t>
              </a:r>
              <a:r>
                <a:rPr lang="lb-LU" sz="1200" cap="small" dirty="0"/>
                <a:t>.</a:t>
              </a:r>
              <a:endParaRPr lang="fr-CH" sz="1200" cap="small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4716016" y="3717032"/>
              <a:ext cx="1030253" cy="1030038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2" name="Group 21"/>
          <p:cNvGrpSpPr/>
          <p:nvPr/>
        </p:nvGrpSpPr>
        <p:grpSpPr>
          <a:xfrm>
            <a:off x="4644008" y="2420888"/>
            <a:ext cx="3585567" cy="1030038"/>
            <a:chOff x="4644008" y="2420888"/>
            <a:chExt cx="3585567" cy="103003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2" name="Rectangle 11"/>
            <p:cNvSpPr/>
            <p:nvPr/>
          </p:nvSpPr>
          <p:spPr>
            <a:xfrm>
              <a:off x="5709295" y="2705074"/>
              <a:ext cx="252028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lb-LU" sz="1200" b="1" u="sng" cap="small" dirty="0" err="1"/>
                <a:t>Structure</a:t>
              </a:r>
              <a:r>
                <a:rPr lang="lb-LU" sz="1200" b="1" u="sng" cap="small" dirty="0"/>
                <a:t> </a:t>
              </a:r>
              <a:r>
                <a:rPr lang="lb-LU" sz="1200" b="1" u="sng" cap="small" dirty="0" err="1"/>
                <a:t>d’accueil</a:t>
              </a:r>
              <a:r>
                <a:rPr lang="lb-LU" sz="1200" b="1" u="sng" cap="small" dirty="0"/>
                <a:t> </a:t>
              </a:r>
            </a:p>
            <a:p>
              <a:pPr lvl="0"/>
              <a:r>
                <a:rPr lang="lb-LU" sz="1200" cap="small" dirty="0" err="1"/>
                <a:t>adaptée</a:t>
              </a:r>
              <a:r>
                <a:rPr lang="lb-LU" sz="1200" cap="small" dirty="0"/>
                <a:t> aux </a:t>
              </a:r>
              <a:r>
                <a:rPr lang="lb-LU" sz="1200" cap="small" dirty="0" err="1"/>
                <a:t>besoins</a:t>
              </a:r>
              <a:r>
                <a:rPr lang="lb-LU" sz="1200" cap="small" dirty="0"/>
                <a:t> des </a:t>
              </a:r>
              <a:r>
                <a:rPr lang="lb-LU" sz="1200" cap="small" dirty="0" err="1" smtClean="0"/>
                <a:t>parents</a:t>
              </a:r>
              <a:r>
                <a:rPr lang="lb-LU" sz="1200" cap="small" dirty="0" smtClean="0"/>
                <a:t> et des </a:t>
              </a:r>
              <a:r>
                <a:rPr lang="lb-LU" sz="1200" cap="small" dirty="0" err="1" smtClean="0"/>
                <a:t>élèves</a:t>
              </a:r>
              <a:r>
                <a:rPr lang="lb-LU" sz="1200" cap="small" dirty="0" smtClean="0"/>
                <a:t>.</a:t>
              </a:r>
              <a:endParaRPr lang="fr-CH" sz="1200" cap="small" dirty="0"/>
            </a:p>
          </p:txBody>
        </p:sp>
        <p:sp>
          <p:nvSpPr>
            <p:cNvPr id="15" name="Oval 14"/>
            <p:cNvSpPr/>
            <p:nvPr/>
          </p:nvSpPr>
          <p:spPr>
            <a:xfrm>
              <a:off x="4644008" y="2420888"/>
              <a:ext cx="1030253" cy="1030038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</p:grpSp>
      <p:grpSp>
        <p:nvGrpSpPr>
          <p:cNvPr id="24" name="Group 23"/>
          <p:cNvGrpSpPr/>
          <p:nvPr/>
        </p:nvGrpSpPr>
        <p:grpSpPr>
          <a:xfrm>
            <a:off x="3923928" y="4725144"/>
            <a:ext cx="4150171" cy="1030038"/>
            <a:chOff x="3923928" y="4725144"/>
            <a:chExt cx="4150171" cy="103003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6" name="Oval 15"/>
            <p:cNvSpPr/>
            <p:nvPr/>
          </p:nvSpPr>
          <p:spPr>
            <a:xfrm>
              <a:off x="3923928" y="4725144"/>
              <a:ext cx="1030253" cy="1030038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ectangle 16"/>
            <p:cNvSpPr/>
            <p:nvPr/>
          </p:nvSpPr>
          <p:spPr>
            <a:xfrm>
              <a:off x="5076056" y="5009330"/>
              <a:ext cx="2998043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lb-LU" sz="1200" b="1" u="sng" cap="small" dirty="0" smtClean="0"/>
                <a:t>Tutorat </a:t>
              </a:r>
              <a:r>
                <a:rPr lang="lb-LU" sz="1200" b="1" u="sng" cap="small" dirty="0" err="1" smtClean="0"/>
                <a:t>élargi</a:t>
              </a:r>
              <a:endParaRPr lang="lb-LU" sz="1200" b="1" u="sng" cap="small" dirty="0"/>
            </a:p>
            <a:p>
              <a:pPr lvl="0"/>
              <a:r>
                <a:rPr lang="lb-LU" sz="1200" cap="small" dirty="0" err="1" smtClean="0"/>
                <a:t>Réparti</a:t>
              </a:r>
              <a:r>
                <a:rPr lang="lb-LU" sz="1200" cap="small" dirty="0" smtClean="0"/>
                <a:t> sur </a:t>
              </a:r>
              <a:r>
                <a:rPr lang="lb-LU" sz="1200" cap="small" dirty="0" err="1" smtClean="0"/>
                <a:t>plusieurs</a:t>
              </a:r>
              <a:r>
                <a:rPr lang="lb-LU" sz="1200" cap="small" dirty="0" smtClean="0"/>
                <a:t> </a:t>
              </a:r>
              <a:r>
                <a:rPr lang="lb-LU" sz="1200" cap="small" dirty="0" err="1" smtClean="0"/>
                <a:t>heures</a:t>
              </a:r>
              <a:r>
                <a:rPr lang="lb-LU" sz="1200" cap="small" dirty="0" smtClean="0"/>
                <a:t> par </a:t>
              </a:r>
              <a:r>
                <a:rPr lang="lb-LU" sz="1200" cap="small" dirty="0" err="1" smtClean="0"/>
                <a:t>semaine</a:t>
              </a:r>
              <a:endParaRPr lang="fr-CH" sz="1200" cap="small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75656" y="4991250"/>
            <a:ext cx="4341978" cy="1882714"/>
            <a:chOff x="1475656" y="4991250"/>
            <a:chExt cx="4341978" cy="1882714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Oval 17"/>
            <p:cNvSpPr/>
            <p:nvPr/>
          </p:nvSpPr>
          <p:spPr>
            <a:xfrm>
              <a:off x="2605643" y="4991250"/>
              <a:ext cx="1030253" cy="1030038"/>
            </a:xfrm>
            <a:prstGeom prst="ellipse">
              <a:avLst/>
            </a:prstGeom>
            <a:scene3d>
              <a:camera prst="orthographicFront"/>
              <a:lightRig rig="flat" dir="t"/>
            </a:scene3d>
            <a:sp3d z="127000" prstMaterial="plastic">
              <a:bevelT w="88900" h="88900"/>
              <a:bevelB w="88900" h="31750" prst="angle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tint val="5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6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Rectangle 19"/>
            <p:cNvSpPr/>
            <p:nvPr/>
          </p:nvSpPr>
          <p:spPr>
            <a:xfrm>
              <a:off x="1475656" y="6042967"/>
              <a:ext cx="4341978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lb-LU" sz="1200" b="1" u="sng" cap="small" dirty="0" err="1" smtClean="0"/>
                <a:t>Coopération</a:t>
              </a:r>
              <a:r>
                <a:rPr lang="lb-LU" sz="1200" b="1" u="sng" cap="small" dirty="0" smtClean="0"/>
                <a:t> transparente et </a:t>
              </a:r>
              <a:r>
                <a:rPr lang="lb-LU" sz="1200" b="1" u="sng" cap="small" dirty="0" err="1" smtClean="0"/>
                <a:t>étroite</a:t>
              </a:r>
              <a:r>
                <a:rPr lang="lb-LU" sz="1200" b="1" u="sng" cap="small" dirty="0" smtClean="0"/>
                <a:t> </a:t>
              </a:r>
              <a:endParaRPr lang="lb-LU" sz="1200" b="1" u="sng" cap="small" dirty="0"/>
            </a:p>
            <a:p>
              <a:pPr lvl="0"/>
              <a:r>
                <a:rPr lang="fr-CH" sz="1200" cap="small" dirty="0" smtClean="0"/>
                <a:t>avec plusieurs partenaires:</a:t>
              </a:r>
            </a:p>
            <a:p>
              <a:pPr lvl="0"/>
              <a:r>
                <a:rPr lang="fr-CH" sz="1200" cap="small" dirty="0" smtClean="0"/>
                <a:t>parents, </a:t>
              </a:r>
              <a:r>
                <a:rPr lang="fr-CH" sz="1200" cap="small" dirty="0"/>
                <a:t>c</a:t>
              </a:r>
              <a:r>
                <a:rPr lang="fr-CH" sz="1200" cap="small" dirty="0" smtClean="0"/>
                <a:t>ommune, école fondamentale, associations, </a:t>
              </a:r>
            </a:p>
            <a:p>
              <a:pPr lvl="0"/>
              <a:r>
                <a:rPr lang="fr-CH" sz="1200" cap="small" dirty="0" smtClean="0"/>
                <a:t>clubs, école de Musique, entreprises</a:t>
              </a:r>
              <a:endParaRPr lang="fr-CH" sz="1200" cap="small" dirty="0"/>
            </a:p>
          </p:txBody>
        </p:sp>
      </p:grpSp>
      <p:sp>
        <p:nvSpPr>
          <p:cNvPr id="26" name="Double Bracket 25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6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2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6" name="Inhaltsplatzhalter 2"/>
          <p:cNvSpPr>
            <a:spLocks noGrp="1"/>
          </p:cNvSpPr>
          <p:nvPr>
            <p:ph idx="13"/>
          </p:nvPr>
        </p:nvSpPr>
        <p:spPr>
          <a:xfrm>
            <a:off x="467544" y="1442394"/>
            <a:ext cx="8496944" cy="4866927"/>
          </a:xfrm>
        </p:spPr>
        <p:txBody>
          <a:bodyPr/>
          <a:lstStyle/>
          <a:p>
            <a:endParaRPr lang="en-GB" dirty="0" smtClean="0"/>
          </a:p>
          <a:p>
            <a:endParaRPr lang="en-GB" dirty="0" smtClean="0"/>
          </a:p>
        </p:txBody>
      </p:sp>
      <p:sp>
        <p:nvSpPr>
          <p:cNvPr id="7" name="Rechteck 6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Les </a:t>
            </a:r>
            <a:r>
              <a:rPr lang="en-US" dirty="0" err="1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offres</a:t>
            </a:r>
            <a:r>
              <a:rPr lang="en-US" dirty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du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Lënster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Lycée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8" name="Inhaltsplatzhalter 2"/>
          <p:cNvSpPr txBox="1">
            <a:spLocks/>
          </p:cNvSpPr>
          <p:nvPr/>
        </p:nvSpPr>
        <p:spPr>
          <a:xfrm>
            <a:off x="619944" y="1594794"/>
            <a:ext cx="8496944" cy="4866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u="none" kern="1200">
                <a:solidFill>
                  <a:schemeClr val="tx1"/>
                </a:solidFill>
                <a:latin typeface="Vani" pitchFamily="34" charset="0"/>
                <a:ea typeface="Verdana" pitchFamily="34" charset="0"/>
                <a:cs typeface="Vani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Vani" pitchFamily="34" charset="0"/>
                <a:ea typeface="Verdana" pitchFamily="34" charset="0"/>
                <a:cs typeface="Vani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Vani" pitchFamily="34" charset="0"/>
                <a:ea typeface="Verdana" pitchFamily="34" charset="0"/>
                <a:cs typeface="Vani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Vani" pitchFamily="34" charset="0"/>
                <a:ea typeface="Verdana" pitchFamily="34" charset="0"/>
                <a:cs typeface="Vani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Vani" pitchFamily="34" charset="0"/>
                <a:ea typeface="Verdana" pitchFamily="34" charset="0"/>
                <a:cs typeface="Vani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fr-FR" dirty="0" smtClean="0"/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r>
              <a:rPr lang="fr-FR" dirty="0" smtClean="0"/>
              <a:t>Un </a:t>
            </a:r>
            <a:r>
              <a:rPr lang="fr-FR" b="1" dirty="0" smtClean="0"/>
              <a:t>horaire adapté à l’évolution personnelle </a:t>
            </a:r>
            <a:r>
              <a:rPr lang="fr-FR" dirty="0" smtClean="0"/>
              <a:t>de chaque élève par le biais d’heures particulières intégrées dans l’horaire régulier:</a:t>
            </a:r>
          </a:p>
          <a:p>
            <a:pPr marL="1028700" lvl="1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FR" sz="1800" b="1" dirty="0"/>
              <a:t>BEST</a:t>
            </a:r>
            <a:r>
              <a:rPr lang="fr-FR" sz="1800" dirty="0"/>
              <a:t> </a:t>
            </a:r>
            <a:endParaRPr lang="fr-FR" sz="1800" dirty="0" smtClean="0"/>
          </a:p>
          <a:p>
            <a:pPr marL="1485900" lvl="2" indent="-285750" algn="just">
              <a:spcBef>
                <a:spcPts val="1200"/>
              </a:spcBef>
              <a:buFont typeface="Courier New" panose="02070309020205020404" pitchFamily="49" charset="0"/>
              <a:buChar char="o"/>
            </a:pPr>
            <a:r>
              <a:rPr lang="fr-CH" sz="1600" dirty="0" smtClean="0"/>
              <a:t>4 heures de cours d’accompagnement par semaine</a:t>
            </a:r>
            <a:endParaRPr lang="fr-CH" sz="1600" dirty="0"/>
          </a:p>
          <a:p>
            <a:pPr marL="1028700" lvl="1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CH" sz="1800" b="1" dirty="0" smtClean="0"/>
              <a:t>FOFA</a:t>
            </a:r>
          </a:p>
          <a:p>
            <a:pPr marL="1428750" lvl="2" algn="just">
              <a:spcBef>
                <a:spcPts val="1200"/>
              </a:spcBef>
              <a:buFont typeface="Courier New" pitchFamily="49" charset="0"/>
              <a:buChar char="o"/>
            </a:pPr>
            <a:r>
              <a:rPr lang="fr-CH" sz="1600" dirty="0"/>
              <a:t>2 heures de cours de perfectionnement par semaine</a:t>
            </a:r>
          </a:p>
          <a:p>
            <a:pPr marL="1028700" lvl="1" algn="just"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fr-CH" sz="1800" b="1" dirty="0"/>
              <a:t>WAFA </a:t>
            </a:r>
            <a:endParaRPr lang="fr-CH" sz="1800" b="1" dirty="0" smtClean="0"/>
          </a:p>
          <a:p>
            <a:pPr marL="1428750" lvl="2" algn="just">
              <a:spcBef>
                <a:spcPts val="1200"/>
              </a:spcBef>
              <a:buFont typeface="Courier New" pitchFamily="49" charset="0"/>
              <a:buChar char="o"/>
            </a:pPr>
            <a:r>
              <a:rPr lang="fr-CH" sz="1600" dirty="0"/>
              <a:t>2 heures d’activités aux choix </a:t>
            </a:r>
            <a:r>
              <a:rPr lang="fr-CH" sz="1600" dirty="0" smtClean="0"/>
              <a:t>obligatoires</a:t>
            </a:r>
            <a:endParaRPr lang="fr-CH" sz="1600" dirty="0"/>
          </a:p>
          <a:p>
            <a:pPr marL="285750" indent="-285750" algn="just">
              <a:spcBef>
                <a:spcPts val="1200"/>
              </a:spcBef>
              <a:buFont typeface="Wingdings" panose="05000000000000000000" pitchFamily="2" charset="2"/>
              <a:buChar char="Ø"/>
            </a:pPr>
            <a:endParaRPr lang="fr-FR" sz="1800" dirty="0"/>
          </a:p>
        </p:txBody>
      </p:sp>
      <p:sp>
        <p:nvSpPr>
          <p:cNvPr id="9" name="Double Bracket 8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7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467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0" y="980729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Exemple</a:t>
            </a:r>
            <a:r>
              <a:rPr lang="en-US" dirty="0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 d’un </a:t>
            </a:r>
            <a:r>
              <a:rPr lang="en-US" dirty="0" err="1" smtClean="0">
                <a:solidFill>
                  <a:srgbClr val="FFC000"/>
                </a:solidFill>
                <a:latin typeface="Vani" pitchFamily="34" charset="0"/>
                <a:cs typeface="Vani" pitchFamily="34" charset="0"/>
              </a:rPr>
              <a:t>horaire</a:t>
            </a:r>
            <a:endParaRPr lang="en-US" dirty="0" smtClean="0">
              <a:solidFill>
                <a:srgbClr val="FFC000"/>
              </a:solidFill>
              <a:latin typeface="Vani" pitchFamily="34" charset="0"/>
              <a:cs typeface="Vani" pitchFamily="34" charset="0"/>
            </a:endParaRP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 bwMode="auto">
          <a:xfrm>
            <a:off x="2268538" y="188914"/>
            <a:ext cx="6875462" cy="64779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400" dirty="0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Concept </a:t>
            </a:r>
            <a:r>
              <a:rPr lang="en-US" sz="4400" dirty="0" err="1">
                <a:solidFill>
                  <a:srgbClr val="FF9900"/>
                </a:solidFill>
                <a:latin typeface="Vani" pitchFamily="34" charset="0"/>
                <a:cs typeface="Vani" pitchFamily="34" charset="0"/>
              </a:rPr>
              <a:t>pédagogique</a:t>
            </a:r>
            <a:endParaRPr lang="en-US" sz="4400" dirty="0">
              <a:solidFill>
                <a:srgbClr val="FF9900"/>
              </a:solidFill>
              <a:latin typeface="Vani" pitchFamily="34" charset="0"/>
              <a:cs typeface="Vani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44008" y="5229200"/>
            <a:ext cx="1008112" cy="648072"/>
            <a:chOff x="4644008" y="5229200"/>
            <a:chExt cx="1008112" cy="648072"/>
          </a:xfrm>
        </p:grpSpPr>
        <p:sp>
          <p:nvSpPr>
            <p:cNvPr id="60" name="Rechteck 59">
              <a:hlinkClick r:id="rId3" action="ppaction://hlinksldjump"/>
            </p:cNvPr>
            <p:cNvSpPr/>
            <p:nvPr/>
          </p:nvSpPr>
          <p:spPr>
            <a:xfrm>
              <a:off x="4644008" y="5229200"/>
              <a:ext cx="1008112" cy="288032"/>
            </a:xfrm>
            <a:prstGeom prst="rect">
              <a:avLst/>
            </a:prstGeom>
            <a:solidFill>
              <a:srgbClr val="008B32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FOFA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61" name="Rechteck 60">
              <a:hlinkClick r:id="rId3" action="ppaction://hlinksldjump"/>
            </p:cNvPr>
            <p:cNvSpPr/>
            <p:nvPr/>
          </p:nvSpPr>
          <p:spPr>
            <a:xfrm>
              <a:off x="4644008" y="5589240"/>
              <a:ext cx="1008112" cy="288032"/>
            </a:xfrm>
            <a:prstGeom prst="rect">
              <a:avLst/>
            </a:prstGeom>
            <a:solidFill>
              <a:srgbClr val="008B32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FOFA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1403648" y="2564904"/>
            <a:ext cx="4248472" cy="2304256"/>
            <a:chOff x="1403648" y="2564904"/>
            <a:chExt cx="4248472" cy="2304256"/>
          </a:xfrm>
        </p:grpSpPr>
        <p:sp>
          <p:nvSpPr>
            <p:cNvPr id="43" name="Rechteck 42">
              <a:hlinkClick r:id="rId4" action="ppaction://hlinksldjump"/>
            </p:cNvPr>
            <p:cNvSpPr/>
            <p:nvPr/>
          </p:nvSpPr>
          <p:spPr>
            <a:xfrm>
              <a:off x="1403648" y="4221088"/>
              <a:ext cx="1008112" cy="288032"/>
            </a:xfrm>
            <a:prstGeom prst="rect">
              <a:avLst/>
            </a:prstGeom>
            <a:solidFill>
              <a:srgbClr val="E2001A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BEST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Rechteck 56">
              <a:hlinkClick r:id="rId4" action="ppaction://hlinksldjump"/>
            </p:cNvPr>
            <p:cNvSpPr/>
            <p:nvPr/>
          </p:nvSpPr>
          <p:spPr>
            <a:xfrm>
              <a:off x="3563888" y="2564904"/>
              <a:ext cx="1008112" cy="288032"/>
            </a:xfrm>
            <a:prstGeom prst="rect">
              <a:avLst/>
            </a:prstGeom>
            <a:solidFill>
              <a:srgbClr val="E2001A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BEST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Rechteck 69">
              <a:hlinkClick r:id="rId4" action="ppaction://hlinksldjump"/>
            </p:cNvPr>
            <p:cNvSpPr/>
            <p:nvPr/>
          </p:nvSpPr>
          <p:spPr>
            <a:xfrm>
              <a:off x="2483768" y="3573016"/>
              <a:ext cx="1008112" cy="288032"/>
            </a:xfrm>
            <a:prstGeom prst="rect">
              <a:avLst/>
            </a:prstGeom>
            <a:solidFill>
              <a:srgbClr val="E2001A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BEST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3" name="Rechteck 82">
              <a:hlinkClick r:id="rId4" action="ppaction://hlinksldjump"/>
            </p:cNvPr>
            <p:cNvSpPr/>
            <p:nvPr/>
          </p:nvSpPr>
          <p:spPr>
            <a:xfrm>
              <a:off x="4644008" y="4581128"/>
              <a:ext cx="1008112" cy="288032"/>
            </a:xfrm>
            <a:prstGeom prst="rect">
              <a:avLst/>
            </a:prstGeom>
            <a:solidFill>
              <a:srgbClr val="E2001A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BEST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483768" y="5229200"/>
            <a:ext cx="1008112" cy="648072"/>
            <a:chOff x="2483768" y="5229200"/>
            <a:chExt cx="1008112" cy="648072"/>
          </a:xfrm>
        </p:grpSpPr>
        <p:sp>
          <p:nvSpPr>
            <p:cNvPr id="86" name="Rechteck 85">
              <a:hlinkClick r:id="rId5" action="ppaction://hlinksldjump"/>
            </p:cNvPr>
            <p:cNvSpPr/>
            <p:nvPr/>
          </p:nvSpPr>
          <p:spPr>
            <a:xfrm>
              <a:off x="2483768" y="5229200"/>
              <a:ext cx="1008112" cy="288032"/>
            </a:xfrm>
            <a:prstGeom prst="rect">
              <a:avLst/>
            </a:prstGeom>
            <a:solidFill>
              <a:srgbClr val="009CD5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WAFA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7" name="Rechteck 86">
              <a:hlinkClick r:id="rId5" action="ppaction://hlinksldjump"/>
            </p:cNvPr>
            <p:cNvSpPr/>
            <p:nvPr/>
          </p:nvSpPr>
          <p:spPr>
            <a:xfrm>
              <a:off x="2483768" y="5589240"/>
              <a:ext cx="1008112" cy="288032"/>
            </a:xfrm>
            <a:prstGeom prst="rect">
              <a:avLst/>
            </a:prstGeom>
            <a:solidFill>
              <a:srgbClr val="009CD5"/>
            </a:solidFill>
            <a:ln>
              <a:solidFill>
                <a:srgbClr val="FFC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chemeClr val="bg1"/>
                  </a:solidFill>
                </a:rPr>
                <a:t>WAFA</a:t>
              </a:r>
              <a:endParaRPr lang="fr-CH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03648" y="2204864"/>
            <a:ext cx="5328592" cy="3672408"/>
            <a:chOff x="1403648" y="2204864"/>
            <a:chExt cx="5328592" cy="3672408"/>
          </a:xfrm>
        </p:grpSpPr>
        <p:sp>
          <p:nvSpPr>
            <p:cNvPr id="37" name="Rechteck 36"/>
            <p:cNvSpPr/>
            <p:nvPr/>
          </p:nvSpPr>
          <p:spPr>
            <a:xfrm>
              <a:off x="1403648" y="220486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1403648" y="256490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40" name="Rechteck 39"/>
            <p:cNvSpPr/>
            <p:nvPr/>
          </p:nvSpPr>
          <p:spPr>
            <a:xfrm>
              <a:off x="1403648" y="321297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3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41" name="Rechteck 40"/>
            <p:cNvSpPr/>
            <p:nvPr/>
          </p:nvSpPr>
          <p:spPr>
            <a:xfrm>
              <a:off x="1403648" y="357301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4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44" name="Rechteck 43"/>
            <p:cNvSpPr/>
            <p:nvPr/>
          </p:nvSpPr>
          <p:spPr>
            <a:xfrm>
              <a:off x="1403648" y="458112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5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46" name="Rechteck 45"/>
            <p:cNvSpPr/>
            <p:nvPr/>
          </p:nvSpPr>
          <p:spPr>
            <a:xfrm>
              <a:off x="1403648" y="522920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6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47" name="Rechteck 46"/>
            <p:cNvSpPr/>
            <p:nvPr/>
          </p:nvSpPr>
          <p:spPr>
            <a:xfrm>
              <a:off x="1403648" y="558924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7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1" name="Rechteck 50"/>
            <p:cNvSpPr/>
            <p:nvPr/>
          </p:nvSpPr>
          <p:spPr>
            <a:xfrm>
              <a:off x="2483768" y="220486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8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2" name="Rechteck 51"/>
            <p:cNvSpPr/>
            <p:nvPr/>
          </p:nvSpPr>
          <p:spPr>
            <a:xfrm>
              <a:off x="2483768" y="256490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9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4" name="Rechteck 53"/>
            <p:cNvSpPr/>
            <p:nvPr/>
          </p:nvSpPr>
          <p:spPr>
            <a:xfrm>
              <a:off x="2483768" y="321297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10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5" name="Rechteck 54"/>
            <p:cNvSpPr/>
            <p:nvPr/>
          </p:nvSpPr>
          <p:spPr>
            <a:xfrm>
              <a:off x="2483768" y="422108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11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58" name="Rechteck 57"/>
            <p:cNvSpPr/>
            <p:nvPr/>
          </p:nvSpPr>
          <p:spPr>
            <a:xfrm>
              <a:off x="2483768" y="458112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12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64" name="Rechteck 63"/>
            <p:cNvSpPr/>
            <p:nvPr/>
          </p:nvSpPr>
          <p:spPr>
            <a:xfrm>
              <a:off x="3563888" y="220486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13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65" name="Rechteck 64"/>
            <p:cNvSpPr/>
            <p:nvPr/>
          </p:nvSpPr>
          <p:spPr>
            <a:xfrm>
              <a:off x="3563888" y="422108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16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3563888" y="321297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14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68" name="Rechteck 67"/>
            <p:cNvSpPr/>
            <p:nvPr/>
          </p:nvSpPr>
          <p:spPr>
            <a:xfrm>
              <a:off x="3563888" y="357301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15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3563888" y="458112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17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73" name="Rechteck 72"/>
            <p:cNvSpPr/>
            <p:nvPr/>
          </p:nvSpPr>
          <p:spPr>
            <a:xfrm>
              <a:off x="3563888" y="522920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18</a:t>
              </a:r>
            </a:p>
          </p:txBody>
        </p:sp>
        <p:sp>
          <p:nvSpPr>
            <p:cNvPr id="74" name="Rechteck 73"/>
            <p:cNvSpPr/>
            <p:nvPr/>
          </p:nvSpPr>
          <p:spPr>
            <a:xfrm>
              <a:off x="3563888" y="5589240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19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4644008" y="220486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20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78" name="Rechteck 77"/>
            <p:cNvSpPr/>
            <p:nvPr/>
          </p:nvSpPr>
          <p:spPr>
            <a:xfrm>
              <a:off x="4644008" y="256490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21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4644008" y="321297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22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4644008" y="357301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23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84" name="Rechteck 83"/>
            <p:cNvSpPr/>
            <p:nvPr/>
          </p:nvSpPr>
          <p:spPr>
            <a:xfrm>
              <a:off x="4644008" y="4221088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24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90" name="Rechteck 89"/>
            <p:cNvSpPr/>
            <p:nvPr/>
          </p:nvSpPr>
          <p:spPr>
            <a:xfrm>
              <a:off x="5724128" y="220486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25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91" name="Rechteck 90"/>
            <p:cNvSpPr/>
            <p:nvPr/>
          </p:nvSpPr>
          <p:spPr>
            <a:xfrm>
              <a:off x="5724128" y="2564904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26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93" name="Rechteck 92"/>
            <p:cNvSpPr/>
            <p:nvPr/>
          </p:nvSpPr>
          <p:spPr>
            <a:xfrm>
              <a:off x="5724128" y="321297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27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  <p:sp>
          <p:nvSpPr>
            <p:cNvPr id="94" name="Rechteck 93"/>
            <p:cNvSpPr/>
            <p:nvPr/>
          </p:nvSpPr>
          <p:spPr>
            <a:xfrm>
              <a:off x="5724128" y="3573016"/>
              <a:ext cx="1008112" cy="28803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>
                  <a:solidFill>
                    <a:srgbClr val="0000CC"/>
                  </a:solidFill>
                </a:rPr>
                <a:t>Cours 28</a:t>
              </a:r>
              <a:endParaRPr lang="fr-CH" sz="1400" b="1" dirty="0">
                <a:solidFill>
                  <a:srgbClr val="0000CC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403648" y="2924944"/>
            <a:ext cx="5328592" cy="2232248"/>
            <a:chOff x="1403648" y="2924944"/>
            <a:chExt cx="5328592" cy="2232248"/>
          </a:xfrm>
        </p:grpSpPr>
        <p:sp>
          <p:nvSpPr>
            <p:cNvPr id="39" name="Rechteck 38"/>
            <p:cNvSpPr/>
            <p:nvPr/>
          </p:nvSpPr>
          <p:spPr>
            <a:xfrm>
              <a:off x="1403648" y="2924944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42" name="Rechteck 41"/>
            <p:cNvSpPr/>
            <p:nvPr/>
          </p:nvSpPr>
          <p:spPr>
            <a:xfrm>
              <a:off x="1403648" y="3933056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 midi</a:t>
              </a:r>
              <a:endParaRPr lang="fr-CH" sz="1400" b="1" dirty="0"/>
            </a:p>
          </p:txBody>
        </p:sp>
        <p:sp>
          <p:nvSpPr>
            <p:cNvPr id="45" name="Rechteck 44"/>
            <p:cNvSpPr/>
            <p:nvPr/>
          </p:nvSpPr>
          <p:spPr>
            <a:xfrm>
              <a:off x="1403648" y="4941168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53" name="Rechteck 52"/>
            <p:cNvSpPr/>
            <p:nvPr/>
          </p:nvSpPr>
          <p:spPr>
            <a:xfrm>
              <a:off x="2483768" y="2924944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56" name="Rechteck 55"/>
            <p:cNvSpPr/>
            <p:nvPr/>
          </p:nvSpPr>
          <p:spPr>
            <a:xfrm>
              <a:off x="2483768" y="3933056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 midi</a:t>
              </a:r>
              <a:endParaRPr lang="fr-CH" sz="1400" b="1" dirty="0"/>
            </a:p>
          </p:txBody>
        </p:sp>
        <p:sp>
          <p:nvSpPr>
            <p:cNvPr id="59" name="Rechteck 58"/>
            <p:cNvSpPr/>
            <p:nvPr/>
          </p:nvSpPr>
          <p:spPr>
            <a:xfrm>
              <a:off x="2483768" y="4941168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3563888" y="2924944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69" name="Rechteck 68"/>
            <p:cNvSpPr/>
            <p:nvPr/>
          </p:nvSpPr>
          <p:spPr>
            <a:xfrm>
              <a:off x="3563888" y="3933056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 midi</a:t>
              </a:r>
              <a:endParaRPr lang="fr-CH" sz="1400" b="1" dirty="0"/>
            </a:p>
          </p:txBody>
        </p:sp>
        <p:sp>
          <p:nvSpPr>
            <p:cNvPr id="72" name="Rechteck 71"/>
            <p:cNvSpPr/>
            <p:nvPr/>
          </p:nvSpPr>
          <p:spPr>
            <a:xfrm>
              <a:off x="3563888" y="4941168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79" name="Rechteck 78"/>
            <p:cNvSpPr/>
            <p:nvPr/>
          </p:nvSpPr>
          <p:spPr>
            <a:xfrm>
              <a:off x="4644008" y="2924944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82" name="Rechteck 81"/>
            <p:cNvSpPr/>
            <p:nvPr/>
          </p:nvSpPr>
          <p:spPr>
            <a:xfrm>
              <a:off x="4644008" y="3933056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 midi</a:t>
              </a:r>
              <a:endParaRPr lang="fr-CH" sz="1400" b="1" dirty="0"/>
            </a:p>
          </p:txBody>
        </p:sp>
        <p:sp>
          <p:nvSpPr>
            <p:cNvPr id="85" name="Rechteck 84"/>
            <p:cNvSpPr/>
            <p:nvPr/>
          </p:nvSpPr>
          <p:spPr>
            <a:xfrm>
              <a:off x="4644008" y="4941168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92" name="Rechteck 91"/>
            <p:cNvSpPr/>
            <p:nvPr/>
          </p:nvSpPr>
          <p:spPr>
            <a:xfrm>
              <a:off x="5724128" y="2924944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  <p:sp>
          <p:nvSpPr>
            <p:cNvPr id="95" name="Rechteck 94"/>
            <p:cNvSpPr/>
            <p:nvPr/>
          </p:nvSpPr>
          <p:spPr>
            <a:xfrm>
              <a:off x="5724128" y="3933056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 midi</a:t>
              </a:r>
              <a:endParaRPr lang="fr-CH" sz="1400" b="1" dirty="0"/>
            </a:p>
          </p:txBody>
        </p:sp>
        <p:sp>
          <p:nvSpPr>
            <p:cNvPr id="98" name="Rechteck 97"/>
            <p:cNvSpPr/>
            <p:nvPr/>
          </p:nvSpPr>
          <p:spPr>
            <a:xfrm>
              <a:off x="5724128" y="4941168"/>
              <a:ext cx="1008112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b="1" dirty="0" smtClean="0"/>
                <a:t>Pause</a:t>
              </a:r>
              <a:endParaRPr lang="fr-CH" sz="1400" b="1" dirty="0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403648" y="5949280"/>
            <a:ext cx="5328592" cy="648072"/>
            <a:chOff x="1403648" y="5949280"/>
            <a:chExt cx="5328592" cy="648072"/>
          </a:xfrm>
        </p:grpSpPr>
        <p:sp>
          <p:nvSpPr>
            <p:cNvPr id="48" name="Rechteck 47">
              <a:hlinkClick r:id="rId6" action="ppaction://hlinksldjump"/>
            </p:cNvPr>
            <p:cNvSpPr/>
            <p:nvPr/>
          </p:nvSpPr>
          <p:spPr>
            <a:xfrm>
              <a:off x="1403648" y="594928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50" name="Rechteck 49">
              <a:hlinkClick r:id="rId6" action="ppaction://hlinksldjump"/>
            </p:cNvPr>
            <p:cNvSpPr/>
            <p:nvPr/>
          </p:nvSpPr>
          <p:spPr>
            <a:xfrm>
              <a:off x="1403648" y="630932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62" name="Rechteck 61">
              <a:hlinkClick r:id="rId6" action="ppaction://hlinksldjump"/>
            </p:cNvPr>
            <p:cNvSpPr/>
            <p:nvPr/>
          </p:nvSpPr>
          <p:spPr>
            <a:xfrm>
              <a:off x="2483768" y="594928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63" name="Rechteck 62">
              <a:hlinkClick r:id="rId6" action="ppaction://hlinksldjump"/>
            </p:cNvPr>
            <p:cNvSpPr/>
            <p:nvPr/>
          </p:nvSpPr>
          <p:spPr>
            <a:xfrm>
              <a:off x="2483768" y="630932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75" name="Rechteck 74">
              <a:hlinkClick r:id="rId6" action="ppaction://hlinksldjump"/>
            </p:cNvPr>
            <p:cNvSpPr/>
            <p:nvPr/>
          </p:nvSpPr>
          <p:spPr>
            <a:xfrm>
              <a:off x="3563888" y="594928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76" name="Rechteck 75">
              <a:hlinkClick r:id="rId6" action="ppaction://hlinksldjump"/>
            </p:cNvPr>
            <p:cNvSpPr/>
            <p:nvPr/>
          </p:nvSpPr>
          <p:spPr>
            <a:xfrm>
              <a:off x="3563888" y="630932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88" name="Rechteck 87">
              <a:hlinkClick r:id="rId6" action="ppaction://hlinksldjump"/>
            </p:cNvPr>
            <p:cNvSpPr/>
            <p:nvPr/>
          </p:nvSpPr>
          <p:spPr>
            <a:xfrm>
              <a:off x="4644008" y="594928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89" name="Rechteck 88">
              <a:hlinkClick r:id="rId6" action="ppaction://hlinksldjump"/>
            </p:cNvPr>
            <p:cNvSpPr/>
            <p:nvPr/>
          </p:nvSpPr>
          <p:spPr>
            <a:xfrm>
              <a:off x="4644008" y="630932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101" name="Rechteck 100">
              <a:hlinkClick r:id="rId6" action="ppaction://hlinksldjump"/>
            </p:cNvPr>
            <p:cNvSpPr/>
            <p:nvPr/>
          </p:nvSpPr>
          <p:spPr>
            <a:xfrm>
              <a:off x="5724128" y="594928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102" name="Rechteck 101">
              <a:hlinkClick r:id="rId6" action="ppaction://hlinksldjump"/>
            </p:cNvPr>
            <p:cNvSpPr/>
            <p:nvPr/>
          </p:nvSpPr>
          <p:spPr>
            <a:xfrm>
              <a:off x="5724128" y="630932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724128" y="4221088"/>
            <a:ext cx="1008112" cy="1656184"/>
            <a:chOff x="5724128" y="4221088"/>
            <a:chExt cx="1008112" cy="1656184"/>
          </a:xfrm>
        </p:grpSpPr>
        <p:sp>
          <p:nvSpPr>
            <p:cNvPr id="103" name="Rechteck 102">
              <a:hlinkClick r:id="rId7" action="ppaction://hlinksldjump"/>
            </p:cNvPr>
            <p:cNvSpPr/>
            <p:nvPr/>
          </p:nvSpPr>
          <p:spPr>
            <a:xfrm>
              <a:off x="5724128" y="522920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104" name="Rechteck 103">
              <a:hlinkClick r:id="rId7" action="ppaction://hlinksldjump"/>
            </p:cNvPr>
            <p:cNvSpPr/>
            <p:nvPr/>
          </p:nvSpPr>
          <p:spPr>
            <a:xfrm>
              <a:off x="5724128" y="5589240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105" name="Rechteck 104">
              <a:hlinkClick r:id="rId7" action="ppaction://hlinksldjump"/>
            </p:cNvPr>
            <p:cNvSpPr/>
            <p:nvPr/>
          </p:nvSpPr>
          <p:spPr>
            <a:xfrm>
              <a:off x="5724128" y="4221088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  <p:sp>
          <p:nvSpPr>
            <p:cNvPr id="106" name="Rechteck 105">
              <a:hlinkClick r:id="rId7" action="ppaction://hlinksldjump"/>
            </p:cNvPr>
            <p:cNvSpPr/>
            <p:nvPr/>
          </p:nvSpPr>
          <p:spPr>
            <a:xfrm>
              <a:off x="5724128" y="4581128"/>
              <a:ext cx="1008112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CH" sz="1000" dirty="0" smtClean="0"/>
                <a:t>Libre / Activités facultatives</a:t>
              </a:r>
              <a:endParaRPr lang="fr-CH" sz="1000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07504" y="1412776"/>
            <a:ext cx="6624736" cy="5184576"/>
            <a:chOff x="107504" y="1412776"/>
            <a:chExt cx="6624736" cy="5184576"/>
          </a:xfrm>
        </p:grpSpPr>
        <p:sp>
          <p:nvSpPr>
            <p:cNvPr id="13" name="Rechteck 12"/>
            <p:cNvSpPr/>
            <p:nvPr/>
          </p:nvSpPr>
          <p:spPr>
            <a:xfrm>
              <a:off x="5724128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Vendredi</a:t>
              </a:r>
              <a:endParaRPr lang="fr-CH" sz="1600" dirty="0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107504" y="2204864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8h00-8h50</a:t>
              </a:r>
              <a:endParaRPr lang="fr-CH" sz="1400" dirty="0"/>
            </a:p>
          </p:txBody>
        </p:sp>
        <p:sp>
          <p:nvSpPr>
            <p:cNvPr id="21" name="Rechteck 20"/>
            <p:cNvSpPr/>
            <p:nvPr/>
          </p:nvSpPr>
          <p:spPr>
            <a:xfrm>
              <a:off x="107504" y="2564904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8h50-9h40</a:t>
              </a:r>
              <a:endParaRPr lang="fr-CH" sz="1400" dirty="0"/>
            </a:p>
          </p:txBody>
        </p:sp>
        <p:sp>
          <p:nvSpPr>
            <p:cNvPr id="22" name="Rechteck 21"/>
            <p:cNvSpPr/>
            <p:nvPr/>
          </p:nvSpPr>
          <p:spPr>
            <a:xfrm>
              <a:off x="107504" y="2924944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9h40-9h55</a:t>
              </a:r>
              <a:endParaRPr lang="fr-CH" sz="1400" dirty="0"/>
            </a:p>
          </p:txBody>
        </p:sp>
        <p:sp>
          <p:nvSpPr>
            <p:cNvPr id="23" name="Rechteck 22"/>
            <p:cNvSpPr/>
            <p:nvPr/>
          </p:nvSpPr>
          <p:spPr>
            <a:xfrm>
              <a:off x="107504" y="3212976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9h55-10h45</a:t>
              </a:r>
              <a:endParaRPr lang="fr-CH" sz="1400" dirty="0"/>
            </a:p>
          </p:txBody>
        </p:sp>
        <p:sp>
          <p:nvSpPr>
            <p:cNvPr id="24" name="Rechteck 23"/>
            <p:cNvSpPr/>
            <p:nvPr/>
          </p:nvSpPr>
          <p:spPr>
            <a:xfrm>
              <a:off x="107504" y="3573016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10h45-11h35</a:t>
              </a:r>
              <a:endParaRPr lang="fr-CH" sz="1400" dirty="0"/>
            </a:p>
          </p:txBody>
        </p:sp>
        <p:sp>
          <p:nvSpPr>
            <p:cNvPr id="25" name="Rechteck 24"/>
            <p:cNvSpPr/>
            <p:nvPr/>
          </p:nvSpPr>
          <p:spPr>
            <a:xfrm>
              <a:off x="107504" y="3933056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11h35-12h25</a:t>
              </a:r>
              <a:endParaRPr lang="fr-CH" sz="1400" dirty="0"/>
            </a:p>
          </p:txBody>
        </p:sp>
        <p:sp>
          <p:nvSpPr>
            <p:cNvPr id="26" name="Rechteck 25"/>
            <p:cNvSpPr/>
            <p:nvPr/>
          </p:nvSpPr>
          <p:spPr>
            <a:xfrm>
              <a:off x="107504" y="4221088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12h25-13h15</a:t>
              </a:r>
              <a:endParaRPr lang="fr-CH" sz="1400" dirty="0"/>
            </a:p>
          </p:txBody>
        </p:sp>
        <p:sp>
          <p:nvSpPr>
            <p:cNvPr id="27" name="Rechteck 26"/>
            <p:cNvSpPr/>
            <p:nvPr/>
          </p:nvSpPr>
          <p:spPr>
            <a:xfrm>
              <a:off x="107504" y="4581128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13h15-14h05</a:t>
              </a:r>
              <a:endParaRPr lang="fr-CH" sz="1400" dirty="0"/>
            </a:p>
          </p:txBody>
        </p:sp>
        <p:sp>
          <p:nvSpPr>
            <p:cNvPr id="28" name="Rechteck 27"/>
            <p:cNvSpPr/>
            <p:nvPr/>
          </p:nvSpPr>
          <p:spPr>
            <a:xfrm>
              <a:off x="107504" y="4941168"/>
              <a:ext cx="1152128" cy="21602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14h05-14h20</a:t>
              </a:r>
              <a:endParaRPr lang="fr-CH" sz="1400" dirty="0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107504" y="5229200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14h20-15h10</a:t>
              </a:r>
              <a:endParaRPr lang="fr-CH" sz="1400" dirty="0"/>
            </a:p>
          </p:txBody>
        </p:sp>
        <p:sp>
          <p:nvSpPr>
            <p:cNvPr id="30" name="Rechteck 29"/>
            <p:cNvSpPr/>
            <p:nvPr/>
          </p:nvSpPr>
          <p:spPr>
            <a:xfrm>
              <a:off x="107504" y="5589240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15h10-16h00</a:t>
              </a:r>
              <a:endParaRPr lang="fr-CH" sz="1400" dirty="0"/>
            </a:p>
          </p:txBody>
        </p:sp>
        <p:sp>
          <p:nvSpPr>
            <p:cNvPr id="31" name="Rechteck 30"/>
            <p:cNvSpPr/>
            <p:nvPr/>
          </p:nvSpPr>
          <p:spPr>
            <a:xfrm>
              <a:off x="1403648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Lundi</a:t>
              </a:r>
              <a:endParaRPr lang="fr-CH" sz="1600" dirty="0"/>
            </a:p>
          </p:txBody>
        </p:sp>
        <p:sp>
          <p:nvSpPr>
            <p:cNvPr id="32" name="Rechteck 31"/>
            <p:cNvSpPr/>
            <p:nvPr/>
          </p:nvSpPr>
          <p:spPr>
            <a:xfrm>
              <a:off x="2483768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Mardi</a:t>
              </a:r>
              <a:endParaRPr lang="fr-CH" sz="1600" dirty="0"/>
            </a:p>
          </p:txBody>
        </p:sp>
        <p:sp>
          <p:nvSpPr>
            <p:cNvPr id="33" name="Rechteck 32"/>
            <p:cNvSpPr/>
            <p:nvPr/>
          </p:nvSpPr>
          <p:spPr>
            <a:xfrm>
              <a:off x="3563888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Mercredi</a:t>
              </a:r>
              <a:endParaRPr lang="fr-CH" sz="1600" dirty="0"/>
            </a:p>
          </p:txBody>
        </p:sp>
        <p:sp>
          <p:nvSpPr>
            <p:cNvPr id="34" name="Rechteck 33"/>
            <p:cNvSpPr/>
            <p:nvPr/>
          </p:nvSpPr>
          <p:spPr>
            <a:xfrm>
              <a:off x="4644008" y="1412776"/>
              <a:ext cx="1008112" cy="36004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600" dirty="0" err="1" smtClean="0"/>
                <a:t>Jeudi</a:t>
              </a:r>
              <a:endParaRPr lang="fr-CH" sz="1600" dirty="0"/>
            </a:p>
          </p:txBody>
        </p:sp>
        <p:sp>
          <p:nvSpPr>
            <p:cNvPr id="35" name="Rechteck 34"/>
            <p:cNvSpPr/>
            <p:nvPr/>
          </p:nvSpPr>
          <p:spPr>
            <a:xfrm>
              <a:off x="107504" y="5949280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16h00-17h00</a:t>
              </a:r>
              <a:endParaRPr lang="fr-CH" sz="1400" dirty="0"/>
            </a:p>
          </p:txBody>
        </p:sp>
        <p:sp>
          <p:nvSpPr>
            <p:cNvPr id="36" name="Rechteck 35"/>
            <p:cNvSpPr/>
            <p:nvPr/>
          </p:nvSpPr>
          <p:spPr>
            <a:xfrm>
              <a:off x="107504" y="6309320"/>
              <a:ext cx="1152128" cy="28803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17h00-18h00</a:t>
              </a:r>
              <a:endParaRPr lang="fr-CH" sz="1400" dirty="0"/>
            </a:p>
          </p:txBody>
        </p:sp>
        <p:sp>
          <p:nvSpPr>
            <p:cNvPr id="97" name="Rechteck 13"/>
            <p:cNvSpPr/>
            <p:nvPr/>
          </p:nvSpPr>
          <p:spPr>
            <a:xfrm>
              <a:off x="107504" y="1844824"/>
              <a:ext cx="1152128" cy="288032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1400" dirty="0" smtClean="0"/>
                <a:t>7h30-8h00</a:t>
              </a:r>
              <a:endParaRPr lang="fr-CH" sz="1400" dirty="0"/>
            </a:p>
          </p:txBody>
        </p:sp>
      </p:grpSp>
      <p:sp>
        <p:nvSpPr>
          <p:cNvPr id="99" name="Rechteck 13"/>
          <p:cNvSpPr/>
          <p:nvPr/>
        </p:nvSpPr>
        <p:spPr>
          <a:xfrm>
            <a:off x="1403648" y="1844824"/>
            <a:ext cx="5328592" cy="2880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CH" sz="1400" b="1" dirty="0" err="1" smtClean="0">
                <a:solidFill>
                  <a:schemeClr val="bg1"/>
                </a:solidFill>
              </a:rPr>
              <a:t>Accueil</a:t>
            </a:r>
            <a:endParaRPr lang="fr-CH" sz="1400" b="1" dirty="0">
              <a:solidFill>
                <a:schemeClr val="bg1"/>
              </a:solidFill>
            </a:endParaRPr>
          </a:p>
        </p:txBody>
      </p:sp>
      <p:sp>
        <p:nvSpPr>
          <p:cNvPr id="100" name="Double Bracket 99"/>
          <p:cNvSpPr/>
          <p:nvPr/>
        </p:nvSpPr>
        <p:spPr>
          <a:xfrm>
            <a:off x="8677848" y="6453336"/>
            <a:ext cx="286640" cy="304852"/>
          </a:xfrm>
          <a:prstGeom prst="bracketPair">
            <a:avLst/>
          </a:prstGeom>
          <a:ln w="9525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lb-LU" sz="1600" dirty="0">
                <a:ln w="9525">
                  <a:noFill/>
                </a:ln>
                <a:solidFill>
                  <a:schemeClr val="bg1">
                    <a:lumMod val="50000"/>
                  </a:schemeClr>
                </a:solidFill>
              </a:rPr>
              <a:t>8</a:t>
            </a:r>
            <a:endParaRPr lang="fr-CH" sz="1600" dirty="0">
              <a:ln w="9525">
                <a:noFill/>
              </a:ln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1557</Words>
  <Application>Microsoft Office PowerPoint</Application>
  <PresentationFormat>Bildschirmpräsentation (4:3)</PresentationFormat>
  <Paragraphs>556</Paragraphs>
  <Slides>27</Slides>
  <Notes>27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27</vt:i4>
      </vt:variant>
    </vt:vector>
  </HeadingPairs>
  <TitlesOfParts>
    <vt:vector size="29" baseType="lpstr">
      <vt:lpstr>Default Design</vt:lpstr>
      <vt:lpstr>Benutzerdefiniertes Design</vt:lpstr>
      <vt:lpstr>Folie 1</vt:lpstr>
      <vt:lpstr>Folie 2</vt:lpstr>
      <vt:lpstr>Folie 3</vt:lpstr>
      <vt:lpstr>Folie 4</vt:lpstr>
      <vt:lpstr>Folie 5</vt:lpstr>
      <vt:lpstr>Folie 6</vt:lpstr>
      <vt:lpstr>Folie 7</vt:lpstr>
      <vt:lpstr>Folie 8</vt:lpstr>
      <vt:lpstr>Folie 9</vt:lpstr>
      <vt:lpstr>Folie 10</vt:lpstr>
      <vt:lpstr>Folie 11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Folie 20</vt:lpstr>
      <vt:lpstr>Folie 21</vt:lpstr>
      <vt:lpstr>Folie 22</vt:lpstr>
      <vt:lpstr>Folie 23</vt:lpstr>
      <vt:lpstr>Folie 24</vt:lpstr>
      <vt:lpstr>Folie 25</vt:lpstr>
      <vt:lpstr>Folie 26</vt:lpstr>
      <vt:lpstr>Folie 27</vt:lpstr>
    </vt:vector>
  </TitlesOfParts>
  <Company>GE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Title Here</dc:title>
  <dc:creator>Nan Shastry</dc:creator>
  <cp:lastModifiedBy>Marc Wilwert</cp:lastModifiedBy>
  <cp:revision>235</cp:revision>
  <cp:lastPrinted>2014-03-11T14:28:14Z</cp:lastPrinted>
  <dcterms:created xsi:type="dcterms:W3CDTF">2002-12-04T13:06:48Z</dcterms:created>
  <dcterms:modified xsi:type="dcterms:W3CDTF">2014-03-12T17:50:54Z</dcterms:modified>
</cp:coreProperties>
</file>